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0" y="-8737600"/>
            <a:ext cx="0" cy="1886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DC9EAD-CFD6-4930-ACF6-D6B84A0489A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995A139-F755-45E4-8279-55F7F2E224A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75E52E2-CDEA-4F1E-9507-2C54996A6CF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E8D83AC-3649-46D7-8B0C-C7473374792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2C17DB4-2FEE-4AD6-A832-76C3AC6B1E1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B2D0384-FADA-47ED-895F-E164F282A00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052EA9B-BB02-49DC-A9FC-1F541054AF7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DA0ED1B-D56A-48E3-97DC-2F75EE24C35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6A819A4-7E6D-4495-9241-BD16CBC9B50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FEEA81-7ECD-48C1-B913-D0DA4F4F53E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114592-68E0-48ED-ACE9-BDD422EC9ED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format tekstu tytułu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Kliknij, aby edytować format tekstu konspektu</a:t>
            </a:r>
          </a:p>
          <a:p>
            <a:pPr lvl="1"/>
            <a:r>
              <a:rPr lang="en-GB" smtClean="0"/>
              <a:t>Drugi poziom konspektu</a:t>
            </a:r>
          </a:p>
          <a:p>
            <a:pPr lvl="2"/>
            <a:r>
              <a:rPr lang="en-GB" smtClean="0"/>
              <a:t>Trzeci poziom konspektu</a:t>
            </a:r>
          </a:p>
          <a:p>
            <a:pPr lvl="3"/>
            <a:r>
              <a:rPr lang="en-GB" smtClean="0"/>
              <a:t>Czwarty poziom konspektu</a:t>
            </a:r>
          </a:p>
          <a:p>
            <a:pPr lvl="4"/>
            <a:r>
              <a:rPr lang="en-GB" smtClean="0"/>
              <a:t>Piąty poziom konspektu</a:t>
            </a:r>
          </a:p>
          <a:p>
            <a:pPr lvl="4"/>
            <a:r>
              <a:rPr lang="en-GB" smtClean="0"/>
              <a:t>Szósty poziom konspektu</a:t>
            </a:r>
          </a:p>
          <a:p>
            <a:pPr lvl="4"/>
            <a:r>
              <a:rPr lang="en-GB" smtClean="0"/>
              <a:t>Siódmy poziom konspektu</a:t>
            </a:r>
          </a:p>
          <a:p>
            <a:pPr lvl="4"/>
            <a:r>
              <a:rPr lang="en-GB" smtClean="0"/>
              <a:t>Ósmy poziom konspektu</a:t>
            </a:r>
          </a:p>
          <a:p>
            <a:pPr lvl="4"/>
            <a:r>
              <a:rPr lang="en-GB" smtClean="0"/>
              <a:t>Dziewiąty poziom konspektu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53175"/>
            <a:ext cx="21320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725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fld id="{3DE55763-7F21-45EC-868C-4F6165E32BD9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85800" y="1295400"/>
            <a:ext cx="7772400" cy="313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Prezentacja</a:t>
            </a:r>
            <a:b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PRZEDSIĘWZIĘCIA </a:t>
            </a:r>
            <a:b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  <a:r>
              <a:rPr lang="pl-PL" sz="4000">
                <a:solidFill>
                  <a:srgbClr val="000000"/>
                </a:solidFill>
                <a:latin typeface="Calibri" pitchFamily="32" charset="0"/>
                <a:cs typeface="Times New Roman" pitchFamily="16" charset="0"/>
              </a:rPr>
              <a:t>Po wiedzę na zachód: podlaski rolnik z wizytą we Francji i w Belgii</a:t>
            </a:r>
            <a:br>
              <a:rPr lang="pl-PL" sz="4000">
                <a:solidFill>
                  <a:srgbClr val="000000"/>
                </a:solidFill>
                <a:latin typeface="Calibri" pitchFamily="32" charset="0"/>
                <a:cs typeface="Times New Roman" pitchFamily="16" charset="0"/>
              </a:rPr>
            </a:b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dotyczącego przedsiębiorczości/ dziedzictwa przyrodniczego</a:t>
            </a:r>
            <a:r>
              <a:rPr lang="pl-PL" sz="4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03350" y="4365625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 i="1">
                <a:solidFill>
                  <a:srgbClr val="898989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Podlaska Izba Rolnicza</a:t>
            </a:r>
          </a:p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 i="1">
                <a:solidFill>
                  <a:srgbClr val="898989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Porosły 36D, 16-070 Choroszcz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1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3078" r:id="rId6" imgW="4912920" imgH="1904040" progId="">
              <p:embed/>
            </p:oleObj>
          </a:graphicData>
        </a:graphic>
      </p:graphicFrame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7388" y="2970213"/>
            <a:ext cx="7772400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Nawiązanie i rozwój międzynarodowej wymiany w zakresie hodowli zwierząt oraz techniki rolniczej;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Udział w międzynarodowych targach rolniczych;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3. Poznanie zasad oraz zasięgu działania francuskich izb i zrzeszeń rolniczych; </a:t>
            </a:r>
            <a:b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8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8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4101" r:id="rId6" imgW="4912920" imgH="1904040" progId="">
              <p:embed/>
            </p:oleObj>
          </a:graphicData>
        </a:graphic>
      </p:graphicFrame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508250" y="1341438"/>
            <a:ext cx="4059238" cy="67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CEL ORGANIZACJI PRZEDSIĘWZIĘCIA: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539750" y="2428875"/>
            <a:ext cx="7772400" cy="423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uzyskanie informacji oraz znalezienie optymalnych rozwiązań do rozpoczęcia działalności w branży rolniczej </a:t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lub do jej rozwinięcia;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odbycie spotkań biznesowych z wystawcami oraz </a:t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francuskimi specjalistami z zakresu hodowli czy genetyki prezentującymi swój know-how;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3. zapoznanie się z problemami francuskich i belgijskich rolników oraz poznanie proponowanych innowacyjnych rozwiązań;</a:t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5125" r:id="rId6" imgW="4912920" imgH="1904040" progId="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994025" y="1581150"/>
            <a:ext cx="294005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OCZEKIWANE</a:t>
            </a: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REZULTATY: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720725" y="2519363"/>
            <a:ext cx="7740650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Grupę docelową stanowić będą rolnicy i pracownicy organizacji działających wokół rolnictwa, m.in. Podlaskiej Izby Rolniczej, Podlaskiego Ośrodka Doradztwa Rolniczego, Kół Gospodyń Wiejskich, Kółek Rolniczych, związków hodowców;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grupa docelowa liczyć będzie 45 osób;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6149" r:id="rId6" imgW="4912920" imgH="1904040" progId="">
              <p:embed/>
            </p:oleObj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300163" y="1619250"/>
            <a:ext cx="683895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OPIS ORAZ LICZEBNOŚĆ GRUPY DOCELOWEJ (BENEFICJENTÓW)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7388" y="2700338"/>
            <a:ext cx="7772400" cy="210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Informacja zostanie wysłana do właściwych instytucji, a one zawiadomią zainteresowanych.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7173" r:id="rId6" imgW="4912920" imgH="1904040" progId="">
              <p:embed/>
            </p:oleObj>
          </a:graphicData>
        </a:graphic>
      </p:graphicFrame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54263" y="1701800"/>
            <a:ext cx="4295775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PROPONOWANY SPOSÓB REKRUTACJI: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69888" y="1700213"/>
            <a:ext cx="8316912" cy="496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Udział w Międzynarodowych Targach „Sommet de l’Elevage </a:t>
            </a:r>
            <a:b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 Clermont – Ferrand we Francji; </a:t>
            </a:r>
            <a:b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Spotkanie z władzami lokalnymi regionu Auvergne, z Francuską Izbą Rolniczą oraz z Francuskim Zrzeszeniem na Rzecz Rozwoju Międzynarodowej Wymiany z zakresu Produktów i Technik Rolniczych  (ADEPTA);</a:t>
            </a:r>
            <a:b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3. Zwiedzanie gospodarstw hodowli bydła oraz przedsiębiorstw rolno-przemysłowych (ubojnie, centrum unasienienia, mleczarnie);</a:t>
            </a:r>
            <a:b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4.  Organizacja spotkań w trakcie targów, których celem będzie nawiązanie kontaktów oraz wymiany doświadczeń pomiędzy rolnikami;</a:t>
            </a:r>
            <a:b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2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5. W czasie pobytu w Brukseli uczestnicy wyjazdu będą mieli możliwość przyjrzeć się funkcjonowaniu instytucji europejskich i organizacji rolniczych działających w Brukseli.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8197" r:id="rId6" imgW="4912920" imgH="1904040" progId="">
              <p:embed/>
            </p:oleObj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992313" y="1268413"/>
            <a:ext cx="6208712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NAJWAŻNIEJSZE PUNKTY PROGRAMU PRZEDSIĘWZIĘCIA: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9220" r:id="rId6" imgW="4912920" imgH="1904040" progId="">
              <p:embed/>
            </p:oleObj>
          </a:graphicData>
        </a:graphic>
      </p:graphicFrame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11413" y="1268413"/>
            <a:ext cx="841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Budżet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graphicFrame>
        <p:nvGraphicFramePr>
          <p:cNvPr id="9224" name="Group 8"/>
          <p:cNvGraphicFramePr>
            <a:graphicFrameLocks noGrp="1"/>
          </p:cNvGraphicFramePr>
          <p:nvPr/>
        </p:nvGraphicFramePr>
        <p:xfrm>
          <a:off x="357188" y="1714500"/>
          <a:ext cx="8431212" cy="4071943"/>
        </p:xfrm>
        <a:graphic>
          <a:graphicData uri="http://schemas.openxmlformats.org/drawingml/2006/table">
            <a:tbl>
              <a:tblPr/>
              <a:tblGrid>
                <a:gridCol w="539750"/>
                <a:gridCol w="3444875"/>
                <a:gridCol w="909637"/>
                <a:gridCol w="933450"/>
                <a:gridCol w="982663"/>
                <a:gridCol w="1620837"/>
              </a:tblGrid>
              <a:tr h="7699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Lp.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Koszty operacyjne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Jednostka miary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Ilość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Stawka jednostkowa brutto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Wartość kosztu kwalifikowalnego  </a:t>
                      </a: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 (zł)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2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4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5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6</a:t>
                      </a:r>
                    </a:p>
                  </a:txBody>
                  <a:tcPr marL="7920" marR="7920" marT="4231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Wyjazd studyjny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1.1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Transport uczestników (km, parkingi, autostrady, nocleg kierowców)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km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5500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6,00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33 000,00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1.2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Ubezpieczenie grupy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45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1 350,00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1.3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Wyżywienie uczestników (5dni*45*45 euro)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225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200,00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45 000,00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1.4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Noclegi 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1.4.1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Noclegi we Francji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90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400,00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36 000,00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1.4.2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Noclegi w Belgii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90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400,00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36 000,00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1.5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Koszt zwiedzania targów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190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50,00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7 000,00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1.6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Tłumaczenie symultaniczne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godzina 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12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150,00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1 800,00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1.7</a:t>
                      </a:r>
                    </a:p>
                  </a:txBody>
                  <a:tcPr marL="7920" marR="7920" marT="4231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Tłumacz 3 osoby </a:t>
                      </a:r>
                    </a:p>
                  </a:txBody>
                  <a:tcPr marL="7920" marR="7920" marT="57420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5000,00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15 000,00</a:t>
                      </a:r>
                    </a:p>
                  </a:txBody>
                  <a:tcPr marL="7920" marR="7920" marT="66888" marB="0" anchor="b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1813">
                <a:tc gridSpan="5"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RAZEM</a:t>
                      </a:r>
                    </a:p>
                  </a:txBody>
                  <a:tcPr marL="7920" marR="7920" marT="66888" marB="0" anchor="ctr" horzOverflow="overflow">
                    <a:lnL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charset="0"/>
                          <a:cs typeface="Microsoft YaHei" charset="0"/>
                        </a:rPr>
                        <a:t>175 150,00</a:t>
                      </a:r>
                    </a:p>
                  </a:txBody>
                  <a:tcPr marL="7920" marR="7920" marT="96372" marB="0" anchor="b" horzOverflow="overflow">
                    <a:lnL>
                      <a:noFill/>
                    </a:lnL>
                    <a:lnR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23850" y="1773238"/>
            <a:ext cx="8134350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Patronat medialny w Polsce nad targami we Francji objęła </a:t>
            </a:r>
            <a: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Telewizja Rolnicza TVR </a:t>
            </a: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oraz czasopismo </a:t>
            </a:r>
            <a: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Hoduj Głową</a:t>
            </a:r>
            <a:b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Trzech dziennikarzy z Polski z w/w mediów bierze udział </a:t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 przedsięwzięciu, którzy zobowiązali się do przeprowadzenia wywiadów z uczestnikami targów jak również zostanie nagrana relacja telewizyjna z przebiegu całego przedsięwzięcia.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0245" r:id="rId6" imgW="4912920" imgH="1904040" progId="">
              <p:embed/>
            </p:oleObj>
          </a:graphicData>
        </a:graphic>
      </p:graphicFrame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060700" y="1341438"/>
            <a:ext cx="2463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Inne istotne informacje: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0013" y="2852738"/>
            <a:ext cx="973137" cy="611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4663" y="2997200"/>
            <a:ext cx="1252537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Calibri"/>
        <a:ea typeface="Microsoft YaHei"/>
        <a:cs typeface="Microsoft YaHei"/>
      </a:majorFont>
      <a:minorFont>
        <a:latin typeface="Calibri"/>
        <a:ea typeface="Microsoft YaHei"/>
        <a:cs typeface="Microsoft YaHei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261</Words>
  <Application>Microsoft Office PowerPoint</Application>
  <PresentationFormat>Pokaz na ekranie (4:3)</PresentationFormat>
  <Paragraphs>111</Paragraphs>
  <Slides>8</Slides>
  <Notes>8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0</vt:i4>
      </vt:variant>
      <vt:variant>
        <vt:lpstr>Tytuły slajdów</vt:lpstr>
      </vt:variant>
      <vt:variant>
        <vt:i4>8</vt:i4>
      </vt:variant>
    </vt:vector>
  </HeadingPairs>
  <TitlesOfParts>
    <vt:vector size="13" baseType="lpstr">
      <vt:lpstr>Times New Roman</vt:lpstr>
      <vt:lpstr>Calibri</vt:lpstr>
      <vt:lpstr>Microsoft YaHei</vt:lpstr>
      <vt:lpstr>Arial</vt:lpstr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wyjazd studyjnego do  ………………………….</dc:title>
  <dc:creator>marcin.muszyc</dc:creator>
  <cp:lastModifiedBy>ICom</cp:lastModifiedBy>
  <cp:revision>48</cp:revision>
  <cp:lastPrinted>1601-01-01T00:00:00Z</cp:lastPrinted>
  <dcterms:created xsi:type="dcterms:W3CDTF">2012-05-24T07:17:42Z</dcterms:created>
  <dcterms:modified xsi:type="dcterms:W3CDTF">2012-06-06T09:22:54Z</dcterms:modified>
</cp:coreProperties>
</file>