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0" r:id="rId4"/>
    <p:sldId id="258" r:id="rId5"/>
    <p:sldId id="257" r:id="rId6"/>
    <p:sldId id="259" r:id="rId7"/>
    <p:sldId id="263" r:id="rId8"/>
    <p:sldId id="262" r:id="rId9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84" autoAdjust="0"/>
    <p:restoredTop sz="94660"/>
  </p:normalViewPr>
  <p:slideViewPr>
    <p:cSldViewPr>
      <p:cViewPr varScale="1">
        <p:scale>
          <a:sx n="103" d="100"/>
          <a:sy n="103" d="100"/>
        </p:scale>
        <p:origin x="-42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9A2B0-CF05-44B9-A6C0-4D0863EE3054}" type="datetimeFigureOut">
              <a:rPr lang="pl-PL"/>
              <a:pPr>
                <a:defRPr/>
              </a:pPr>
              <a:t>2012-06-04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FF92BC-D9EA-42D2-8C8A-DDF868081CD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C39CF9-11E5-492C-AAD8-BB64548241B2}" type="datetimeFigureOut">
              <a:rPr lang="pl-PL"/>
              <a:pPr>
                <a:defRPr/>
              </a:pPr>
              <a:t>2012-06-04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1ADEE-7AB3-4291-B024-0A49845E7A3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131DE6-9D6B-4C8E-BEA1-EF77B92EE836}" type="datetimeFigureOut">
              <a:rPr lang="pl-PL"/>
              <a:pPr>
                <a:defRPr/>
              </a:pPr>
              <a:t>2012-06-04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808AE-984A-4CE9-BAA8-F8F91AA92A0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8C8F7-A2BD-4F36-BF68-9A15FFFC2C7B}" type="datetimeFigureOut">
              <a:rPr lang="pl-PL"/>
              <a:pPr>
                <a:defRPr/>
              </a:pPr>
              <a:t>2012-06-04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980153-F41E-4EAA-BD18-1D0720B2BEB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3578CF-6386-481C-81D7-734E00EB41B3}" type="datetimeFigureOut">
              <a:rPr lang="pl-PL"/>
              <a:pPr>
                <a:defRPr/>
              </a:pPr>
              <a:t>2012-06-04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CB99D8-788F-4648-B3C1-429AE9F505E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99AD09-C3F6-44D7-AD32-9FE24FAC5889}" type="datetimeFigureOut">
              <a:rPr lang="pl-PL"/>
              <a:pPr>
                <a:defRPr/>
              </a:pPr>
              <a:t>2012-06-04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C8E3B-9216-434B-8509-8C8F54C5AAE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4BF43E-49E9-489B-A920-066656BFB2F1}" type="datetimeFigureOut">
              <a:rPr lang="pl-PL"/>
              <a:pPr>
                <a:defRPr/>
              </a:pPr>
              <a:t>2012-06-04</a:t>
            </a:fld>
            <a:endParaRPr lang="pl-PL"/>
          </a:p>
        </p:txBody>
      </p:sp>
      <p:sp>
        <p:nvSpPr>
          <p:cNvPr id="8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54C5E-FE88-4944-B829-C1DFA46633E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0974CF-A6C3-49E5-82A6-4D068DF267AC}" type="datetimeFigureOut">
              <a:rPr lang="pl-PL"/>
              <a:pPr>
                <a:defRPr/>
              </a:pPr>
              <a:t>2012-06-04</a:t>
            </a:fld>
            <a:endParaRPr lang="pl-PL"/>
          </a:p>
        </p:txBody>
      </p:sp>
      <p:sp>
        <p:nvSpPr>
          <p:cNvPr id="4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4EFD9-7325-430A-AB62-DF4B93B7616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5B6FB6-2AA5-4D18-B4C0-25AFECBAFD59}" type="datetimeFigureOut">
              <a:rPr lang="pl-PL"/>
              <a:pPr>
                <a:defRPr/>
              </a:pPr>
              <a:t>2012-06-04</a:t>
            </a:fld>
            <a:endParaRPr lang="pl-PL"/>
          </a:p>
        </p:txBody>
      </p:sp>
      <p:sp>
        <p:nvSpPr>
          <p:cNvPr id="3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A070B-145F-4190-895D-1E512A8E1E1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C158B-BA1F-4FFC-9C9F-23A28D05E311}" type="datetimeFigureOut">
              <a:rPr lang="pl-PL"/>
              <a:pPr>
                <a:defRPr/>
              </a:pPr>
              <a:t>2012-06-04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2B109-8A87-4D6E-B747-B42FF9D64CD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14A3A8-83E8-4E78-8A95-A4772FAF5763}" type="datetimeFigureOut">
              <a:rPr lang="pl-PL"/>
              <a:pPr>
                <a:defRPr/>
              </a:pPr>
              <a:t>2012-06-04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DA49D1-43A5-4260-8E79-45ED2D07B8C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ymbol zastępczy tytułu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</a:t>
            </a:r>
          </a:p>
        </p:txBody>
      </p:sp>
      <p:sp>
        <p:nvSpPr>
          <p:cNvPr id="9219" name="Symbol zastępczy teks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6AA4B19-E1D9-4A04-BD46-CA3652E90B6A}" type="datetimeFigureOut">
              <a:rPr lang="pl-PL"/>
              <a:pPr>
                <a:defRPr/>
              </a:pPr>
              <a:t>2012-06-04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C70C02-DE38-4AC9-956C-8C604B38C0F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jpeg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jpeg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.jpeg"/><Relationship Id="rId5" Type="http://schemas.openxmlformats.org/officeDocument/2006/relationships/oleObject" Target="../embeddings/oleObject3.bin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4.jpeg"/><Relationship Id="rId5" Type="http://schemas.openxmlformats.org/officeDocument/2006/relationships/oleObject" Target="../embeddings/oleObject4.bin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4.jpeg"/><Relationship Id="rId5" Type="http://schemas.openxmlformats.org/officeDocument/2006/relationships/oleObject" Target="../embeddings/oleObject5.bin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.jpeg"/><Relationship Id="rId5" Type="http://schemas.openxmlformats.org/officeDocument/2006/relationships/oleObject" Target="../embeddings/oleObject6.bin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4.jpeg"/><Relationship Id="rId5" Type="http://schemas.openxmlformats.org/officeDocument/2006/relationships/oleObject" Target="../embeddings/oleObject7.bin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4.jpeg"/><Relationship Id="rId5" Type="http://schemas.openxmlformats.org/officeDocument/2006/relationships/oleObject" Target="../embeddings/oleObject8.bin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sz="2200" dirty="0" smtClean="0"/>
              <a:t>Prezentacja</a:t>
            </a:r>
            <a:br>
              <a:rPr lang="pl-PL" sz="2200" dirty="0" smtClean="0"/>
            </a:br>
            <a:r>
              <a:rPr lang="pl-PL" sz="2200" dirty="0" smtClean="0"/>
              <a:t>PRZEDSIĘWZIĘCIA </a:t>
            </a:r>
            <a:br>
              <a:rPr lang="pl-PL" sz="2200" dirty="0" smtClean="0"/>
            </a:b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3300" dirty="0" smtClean="0"/>
              <a:t>WYJAZD STUDYJNY </a:t>
            </a:r>
            <a:br>
              <a:rPr lang="en-US" sz="3300" dirty="0" smtClean="0"/>
            </a:br>
            <a:r>
              <a:rPr lang="en-US" sz="3300" dirty="0" smtClean="0"/>
              <a:t>BRANZA ROLNO-SPOZYWCZA/SPIRYTUSOWA</a:t>
            </a:r>
            <a:endParaRPr lang="pl-PL" sz="3300" dirty="0" smtClean="0"/>
          </a:p>
        </p:txBody>
      </p:sp>
      <p:sp>
        <p:nvSpPr>
          <p:cNvPr id="4" name="Tytuł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2400"/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pl-PL" dirty="0" smtClean="0">
                <a:latin typeface="+mj-lt"/>
                <a:ea typeface="+mj-ea"/>
                <a:cs typeface="+mj-cs"/>
              </a:rPr>
              <a:t/>
            </a:r>
            <a:br>
              <a:rPr lang="pl-PL" dirty="0" smtClean="0">
                <a:latin typeface="+mj-lt"/>
                <a:ea typeface="+mj-ea"/>
                <a:cs typeface="+mj-cs"/>
              </a:rPr>
            </a:br>
            <a:r>
              <a:rPr lang="pl-PL" dirty="0" smtClean="0">
                <a:latin typeface="+mj-lt"/>
                <a:ea typeface="+mj-ea"/>
                <a:cs typeface="+mj-cs"/>
              </a:rPr>
              <a:t/>
            </a:r>
            <a:br>
              <a:rPr lang="pl-PL" dirty="0" smtClean="0">
                <a:latin typeface="+mj-lt"/>
                <a:ea typeface="+mj-ea"/>
                <a:cs typeface="+mj-cs"/>
              </a:rPr>
            </a:br>
            <a:r>
              <a:rPr lang="pl-PL" sz="1600" dirty="0" err="1" smtClean="0">
                <a:latin typeface="+mj-lt"/>
                <a:ea typeface="+mj-ea"/>
                <a:cs typeface="+mj-cs"/>
              </a:rPr>
              <a:t>podlaskie.ksow.pl</a:t>
            </a:r>
            <a:endParaRPr lang="pl-PL" sz="1600" dirty="0" smtClean="0">
              <a:latin typeface="+mj-lt"/>
              <a:ea typeface="+mj-ea"/>
              <a:cs typeface="+mj-cs"/>
            </a:endParaRPr>
          </a:p>
        </p:txBody>
      </p:sp>
      <p:pic>
        <p:nvPicPr>
          <p:cNvPr id="1030" name="Picture 2" descr="C:\Users\marcin.muszyc\Desktop\ERFnRRO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333375"/>
            <a:ext cx="1368425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Obraz 1" descr="logo - pol - final - 3.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613" y="288925"/>
            <a:ext cx="2016125" cy="75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4733925" y="333375"/>
          <a:ext cx="1566863" cy="608013"/>
        </p:xfrm>
        <a:graphic>
          <a:graphicData uri="http://schemas.openxmlformats.org/presentationml/2006/ole">
            <p:oleObj spid="_x0000_s1026" name="CorelDRAW" r:id="rId5" imgW="4913004" imgH="1904056" progId="CorelDRAW.Graphic.11">
              <p:embed/>
            </p:oleObj>
          </a:graphicData>
        </a:graphic>
      </p:graphicFrame>
      <p:pic>
        <p:nvPicPr>
          <p:cNvPr id="1032" name="Picture 8" descr="C:\Users\marcin.muszyc\Desktop\logo_prow_2007_201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27838" y="330200"/>
            <a:ext cx="1273175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Obraz 8" descr="logo_FIR_now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987824" y="4941168"/>
            <a:ext cx="3048000" cy="148132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eaLnBrk="1" hangingPunct="1"/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2000" dirty="0" smtClean="0"/>
              <a:t>1</a:t>
            </a:r>
            <a:r>
              <a:rPr lang="pl-PL" sz="2000" dirty="0" smtClean="0"/>
              <a:t>. </a:t>
            </a:r>
            <a:r>
              <a:rPr lang="pl-PL" sz="2000" dirty="0" smtClean="0"/>
              <a:t>organizacja </a:t>
            </a:r>
            <a:r>
              <a:rPr lang="pl-PL" sz="2000" dirty="0" err="1" smtClean="0"/>
              <a:t>współpracy</a:t>
            </a:r>
            <a:r>
              <a:rPr lang="pl-PL" sz="2000" dirty="0" smtClean="0"/>
              <a:t> </a:t>
            </a:r>
            <a:r>
              <a:rPr lang="pl-PL" sz="2000" dirty="0" err="1" smtClean="0"/>
              <a:t>międzyterytorialnej</a:t>
            </a:r>
            <a:r>
              <a:rPr lang="pl-PL" sz="2000" dirty="0" smtClean="0"/>
              <a:t> i międzynarodowej w zakresie przedsiębiorczości na obszarach wiejskich oraz wspólnych form działalności gospodarczej</a:t>
            </a:r>
            <a:br>
              <a:rPr lang="pl-PL" sz="2000" dirty="0" smtClean="0"/>
            </a:br>
            <a:r>
              <a:rPr lang="pl-PL" sz="2000" dirty="0" smtClean="0"/>
              <a:t>2. współpraca bilateralna pomiędzy sieciami </a:t>
            </a:r>
            <a:r>
              <a:rPr lang="en-US" sz="2000" dirty="0" err="1" smtClean="0"/>
              <a:t>Polska-Francja</a:t>
            </a:r>
            <a:r>
              <a:rPr lang="pl-PL" sz="2000" dirty="0" smtClean="0"/>
              <a:t> </a:t>
            </a:r>
            <a:br>
              <a:rPr lang="pl-PL" sz="2000" dirty="0" smtClean="0"/>
            </a:br>
            <a:r>
              <a:rPr lang="pl-PL" sz="2000" dirty="0" smtClean="0"/>
              <a:t>3. Podtrzymanie kontaktu z władzami i organizacjami o znaczeniu międzynarodowym, zaangażowanymi w rozwój obszarów wiejskich oraz wykazującymi szczególne zainteresowanie działaniami Krajowej Sieci Obszarów Wiejskich</a:t>
            </a:r>
            <a:br>
              <a:rPr lang="pl-PL" sz="2000" dirty="0" smtClean="0"/>
            </a:br>
            <a:r>
              <a:rPr lang="pl-PL" sz="2000" dirty="0" smtClean="0"/>
              <a:t>4. ułatwienie wymiany doświadczeń oraz dobrych praktyk  w ramach sieci tematycznych. </a:t>
            </a:r>
            <a:endParaRPr lang="pl-PL" sz="2000" dirty="0" smtClean="0"/>
          </a:p>
        </p:txBody>
      </p:sp>
      <p:sp>
        <p:nvSpPr>
          <p:cNvPr id="4" name="Tytuł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>
            <a:normAutofit lnSpcReduction="10000"/>
          </a:bodyPr>
          <a:lstStyle>
            <a:lvl1pPr>
              <a:defRPr sz="2400"/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pl-PL" dirty="0" smtClean="0">
                <a:latin typeface="+mj-lt"/>
                <a:ea typeface="+mj-ea"/>
                <a:cs typeface="+mj-cs"/>
              </a:rPr>
              <a:t/>
            </a:r>
            <a:br>
              <a:rPr lang="pl-PL" dirty="0" smtClean="0">
                <a:latin typeface="+mj-lt"/>
                <a:ea typeface="+mj-ea"/>
                <a:cs typeface="+mj-cs"/>
              </a:rPr>
            </a:br>
            <a:r>
              <a:rPr lang="pl-PL" dirty="0" smtClean="0">
                <a:latin typeface="+mj-lt"/>
                <a:ea typeface="+mj-ea"/>
                <a:cs typeface="+mj-cs"/>
              </a:rPr>
              <a:t/>
            </a:r>
            <a:br>
              <a:rPr lang="pl-PL" dirty="0" smtClean="0">
                <a:latin typeface="+mj-lt"/>
                <a:ea typeface="+mj-ea"/>
                <a:cs typeface="+mj-cs"/>
              </a:rPr>
            </a:br>
            <a:endParaRPr lang="pl-PL" dirty="0" smtClean="0">
              <a:latin typeface="+mj-lt"/>
              <a:ea typeface="+mj-ea"/>
              <a:cs typeface="+mj-cs"/>
            </a:endParaRPr>
          </a:p>
        </p:txBody>
      </p:sp>
      <p:pic>
        <p:nvPicPr>
          <p:cNvPr id="2053" name="Picture 2" descr="C:\Users\marcin.muszyc\Desktop\ERFnRRO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333375"/>
            <a:ext cx="1368425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Obraz 1" descr="logo - pol - final - 3.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613" y="288925"/>
            <a:ext cx="2016125" cy="75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4733925" y="333375"/>
          <a:ext cx="1566863" cy="608013"/>
        </p:xfrm>
        <a:graphic>
          <a:graphicData uri="http://schemas.openxmlformats.org/presentationml/2006/ole">
            <p:oleObj spid="_x0000_s2050" name="CorelDRAW" r:id="rId5" imgW="4913004" imgH="1904056" progId="CorelDRAW.Graphic.11">
              <p:embed/>
            </p:oleObj>
          </a:graphicData>
        </a:graphic>
      </p:graphicFrame>
      <p:pic>
        <p:nvPicPr>
          <p:cNvPr id="2055" name="Picture 8" descr="C:\Users\marcin.muszyc\Desktop\logo_prow_2007_201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27838" y="330200"/>
            <a:ext cx="1273175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6" name="pole tekstowe 8"/>
          <p:cNvSpPr txBox="1">
            <a:spLocks noChangeArrowheads="1"/>
          </p:cNvSpPr>
          <p:nvPr/>
        </p:nvSpPr>
        <p:spPr bwMode="auto">
          <a:xfrm>
            <a:off x="3059113" y="1341438"/>
            <a:ext cx="36941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>
                <a:latin typeface="Calibri" pitchFamily="34" charset="0"/>
              </a:rPr>
              <a:t>CEL ORGANIZACJI PRZEDSIĘWZIĘCIA:</a:t>
            </a:r>
          </a:p>
        </p:txBody>
      </p:sp>
      <p:sp>
        <p:nvSpPr>
          <p:cNvPr id="2057" name="Prostokąt 9"/>
          <p:cNvSpPr>
            <a:spLocks noChangeArrowheads="1"/>
          </p:cNvSpPr>
          <p:nvPr/>
        </p:nvSpPr>
        <p:spPr bwMode="auto">
          <a:xfrm>
            <a:off x="179388" y="1052513"/>
            <a:ext cx="18288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dirty="0" err="1">
                <a:latin typeface="Calibri" pitchFamily="34" charset="0"/>
              </a:rPr>
              <a:t>podlaskie.ksow.pl</a:t>
            </a:r>
            <a:endParaRPr lang="pl-PL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eaLnBrk="1" hangingPunct="1"/>
            <a:r>
              <a:rPr lang="pl-PL" sz="2000" dirty="0" smtClean="0"/>
              <a:t>1. Poznanie metod </a:t>
            </a:r>
            <a:r>
              <a:rPr lang="pl-PL" sz="2000" dirty="0" err="1" smtClean="0"/>
              <a:t>rozwoju</a:t>
            </a:r>
            <a:r>
              <a:rPr lang="pl-PL" sz="2000" dirty="0" smtClean="0"/>
              <a:t> lokalnego (Leader)</a:t>
            </a:r>
            <a:br>
              <a:rPr lang="pl-PL" sz="2000" dirty="0" smtClean="0"/>
            </a:br>
            <a:r>
              <a:rPr lang="pl-PL" sz="2000" dirty="0" smtClean="0"/>
              <a:t>2. Wzrost wiedzy na temat unijnej polityki </a:t>
            </a:r>
            <a:r>
              <a:rPr lang="pl-PL" sz="2000" dirty="0" err="1" smtClean="0"/>
              <a:t>rozwoju</a:t>
            </a:r>
            <a:r>
              <a:rPr lang="pl-PL" sz="2000" dirty="0" smtClean="0"/>
              <a:t> obszarów wiejskich  (NRDE)</a:t>
            </a:r>
            <a:br>
              <a:rPr lang="pl-PL" sz="2000" dirty="0" smtClean="0"/>
            </a:br>
            <a:r>
              <a:rPr lang="pl-PL" sz="2000" dirty="0" smtClean="0"/>
              <a:t>3. Ułatwienie </a:t>
            </a:r>
            <a:r>
              <a:rPr lang="pl-PL" sz="2000" dirty="0" err="1" smtClean="0"/>
              <a:t>współpracy</a:t>
            </a:r>
            <a:r>
              <a:rPr lang="pl-PL" sz="2000" dirty="0" smtClean="0"/>
              <a:t> nad projektami międzynarodowymi (LGD) </a:t>
            </a:r>
            <a:endParaRPr lang="pl-PL" sz="2000" dirty="0" smtClean="0"/>
          </a:p>
        </p:txBody>
      </p:sp>
      <p:sp>
        <p:nvSpPr>
          <p:cNvPr id="4" name="Tytuł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>
            <a:normAutofit lnSpcReduction="10000"/>
          </a:bodyPr>
          <a:lstStyle>
            <a:lvl1pPr>
              <a:defRPr sz="2400"/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pl-PL" dirty="0" smtClean="0">
                <a:latin typeface="+mj-lt"/>
                <a:ea typeface="+mj-ea"/>
                <a:cs typeface="+mj-cs"/>
              </a:rPr>
              <a:t/>
            </a:r>
            <a:br>
              <a:rPr lang="pl-PL" dirty="0" smtClean="0">
                <a:latin typeface="+mj-lt"/>
                <a:ea typeface="+mj-ea"/>
                <a:cs typeface="+mj-cs"/>
              </a:rPr>
            </a:br>
            <a:r>
              <a:rPr lang="pl-PL" dirty="0" smtClean="0">
                <a:latin typeface="+mj-lt"/>
                <a:ea typeface="+mj-ea"/>
                <a:cs typeface="+mj-cs"/>
              </a:rPr>
              <a:t/>
            </a:r>
            <a:br>
              <a:rPr lang="pl-PL" dirty="0" smtClean="0">
                <a:latin typeface="+mj-lt"/>
                <a:ea typeface="+mj-ea"/>
                <a:cs typeface="+mj-cs"/>
              </a:rPr>
            </a:br>
            <a:endParaRPr lang="pl-PL" dirty="0" smtClean="0">
              <a:latin typeface="+mj-lt"/>
              <a:ea typeface="+mj-ea"/>
              <a:cs typeface="+mj-cs"/>
            </a:endParaRPr>
          </a:p>
        </p:txBody>
      </p:sp>
      <p:pic>
        <p:nvPicPr>
          <p:cNvPr id="3077" name="Picture 2" descr="C:\Users\marcin.muszyc\Desktop\ERFnRRO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333375"/>
            <a:ext cx="1368425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Obraz 1" descr="logo - pol - final - 3.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613" y="288925"/>
            <a:ext cx="2016125" cy="75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4733925" y="333375"/>
          <a:ext cx="1566863" cy="608013"/>
        </p:xfrm>
        <a:graphic>
          <a:graphicData uri="http://schemas.openxmlformats.org/presentationml/2006/ole">
            <p:oleObj spid="_x0000_s3074" name="CorelDRAW" r:id="rId5" imgW="4913004" imgH="1904056" progId="CorelDRAW.Graphic.11">
              <p:embed/>
            </p:oleObj>
          </a:graphicData>
        </a:graphic>
      </p:graphicFrame>
      <p:pic>
        <p:nvPicPr>
          <p:cNvPr id="3079" name="Picture 8" descr="C:\Users\marcin.muszyc\Desktop\logo_prow_2007_201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27838" y="330200"/>
            <a:ext cx="1273175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0" name="pole tekstowe 8"/>
          <p:cNvSpPr txBox="1">
            <a:spLocks noChangeArrowheads="1"/>
          </p:cNvSpPr>
          <p:nvPr/>
        </p:nvSpPr>
        <p:spPr bwMode="auto">
          <a:xfrm>
            <a:off x="3059113" y="1341438"/>
            <a:ext cx="26114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>
                <a:latin typeface="Calibri" pitchFamily="34" charset="0"/>
              </a:rPr>
              <a:t>OCZEKIWANE REZULTATY:</a:t>
            </a:r>
          </a:p>
        </p:txBody>
      </p:sp>
      <p:sp>
        <p:nvSpPr>
          <p:cNvPr id="3081" name="Prostokąt 9"/>
          <p:cNvSpPr>
            <a:spLocks noChangeArrowheads="1"/>
          </p:cNvSpPr>
          <p:nvPr/>
        </p:nvSpPr>
        <p:spPr bwMode="auto">
          <a:xfrm>
            <a:off x="179388" y="1052513"/>
            <a:ext cx="18288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dirty="0" err="1">
                <a:latin typeface="Calibri" pitchFamily="34" charset="0"/>
              </a:rPr>
              <a:t>podlaskie.ksow.pl</a:t>
            </a:r>
            <a:endParaRPr lang="pl-PL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eaLnBrk="1" hangingPunct="1"/>
            <a:r>
              <a:rPr lang="pl-PL" sz="2000" dirty="0" smtClean="0"/>
              <a:t>1. </a:t>
            </a:r>
            <a:r>
              <a:rPr lang="pl-PL" sz="2000" dirty="0" smtClean="0"/>
              <a:t>Branża rolno-spożywcza </a:t>
            </a:r>
            <a:r>
              <a:rPr lang="en-US" sz="2000" dirty="0" smtClean="0"/>
              <a:t> (</a:t>
            </a:r>
            <a:r>
              <a:rPr lang="en-US" sz="2000" dirty="0" err="1" smtClean="0"/>
              <a:t>cukiernictwo</a:t>
            </a:r>
            <a:r>
              <a:rPr lang="en-US" sz="2000" dirty="0" smtClean="0"/>
              <a:t>/</a:t>
            </a:r>
            <a:r>
              <a:rPr lang="en-US" sz="2000" dirty="0" err="1" smtClean="0"/>
              <a:t>mleczarstwo</a:t>
            </a:r>
            <a:r>
              <a:rPr lang="en-US" sz="2000" dirty="0" smtClean="0"/>
              <a:t>/</a:t>
            </a:r>
            <a:r>
              <a:rPr lang="en-US" sz="2000" dirty="0" err="1" smtClean="0"/>
              <a:t>serowarstwo</a:t>
            </a:r>
            <a:r>
              <a:rPr lang="en-US" sz="2000" dirty="0" smtClean="0"/>
              <a:t>) - </a:t>
            </a:r>
            <a:r>
              <a:rPr lang="pl-PL" sz="2000" dirty="0" smtClean="0"/>
              <a:t>grupa 7 os.</a:t>
            </a:r>
            <a:br>
              <a:rPr lang="pl-PL" sz="2000" dirty="0" smtClean="0"/>
            </a:br>
            <a:r>
              <a:rPr lang="pl-PL" sz="2000" dirty="0" smtClean="0"/>
              <a:t>2. Branża spirytusowa  </a:t>
            </a:r>
            <a:r>
              <a:rPr lang="en-US" sz="2000" dirty="0" smtClean="0"/>
              <a:t>(</a:t>
            </a:r>
            <a:r>
              <a:rPr lang="pl-PL" sz="2000" dirty="0" smtClean="0"/>
              <a:t>produkcja </a:t>
            </a:r>
            <a:r>
              <a:rPr lang="pl-PL" sz="2000" dirty="0" smtClean="0"/>
              <a:t> koniaku, </a:t>
            </a:r>
            <a:r>
              <a:rPr lang="pl-PL" sz="2000" dirty="0" err="1" smtClean="0"/>
              <a:t>pineau</a:t>
            </a:r>
            <a:r>
              <a:rPr lang="pl-PL" sz="2000" dirty="0" smtClean="0"/>
              <a:t> i </a:t>
            </a:r>
            <a:r>
              <a:rPr lang="pl-PL" sz="2000" dirty="0" smtClean="0"/>
              <a:t>wina</a:t>
            </a:r>
            <a:r>
              <a:rPr lang="en-US" sz="2000" dirty="0" smtClean="0"/>
              <a:t>) – </a:t>
            </a:r>
            <a:r>
              <a:rPr lang="pl-PL" sz="2000" dirty="0" smtClean="0"/>
              <a:t>grupa 7 os.</a:t>
            </a:r>
            <a:endParaRPr lang="pl-PL" sz="2000" dirty="0" smtClean="0"/>
          </a:p>
        </p:txBody>
      </p:sp>
      <p:sp>
        <p:nvSpPr>
          <p:cNvPr id="4" name="Tytuł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>
            <a:normAutofit lnSpcReduction="10000"/>
          </a:bodyPr>
          <a:lstStyle>
            <a:lvl1pPr>
              <a:defRPr sz="2400"/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pl-PL" dirty="0" smtClean="0">
                <a:latin typeface="+mj-lt"/>
                <a:ea typeface="+mj-ea"/>
                <a:cs typeface="+mj-cs"/>
              </a:rPr>
              <a:t/>
            </a:r>
            <a:br>
              <a:rPr lang="pl-PL" dirty="0" smtClean="0">
                <a:latin typeface="+mj-lt"/>
                <a:ea typeface="+mj-ea"/>
                <a:cs typeface="+mj-cs"/>
              </a:rPr>
            </a:br>
            <a:r>
              <a:rPr lang="pl-PL" dirty="0" smtClean="0">
                <a:latin typeface="+mj-lt"/>
                <a:ea typeface="+mj-ea"/>
                <a:cs typeface="+mj-cs"/>
              </a:rPr>
              <a:t/>
            </a:r>
            <a:br>
              <a:rPr lang="pl-PL" dirty="0" smtClean="0">
                <a:latin typeface="+mj-lt"/>
                <a:ea typeface="+mj-ea"/>
                <a:cs typeface="+mj-cs"/>
              </a:rPr>
            </a:br>
            <a:endParaRPr lang="pl-PL" dirty="0" smtClean="0">
              <a:latin typeface="+mj-lt"/>
              <a:ea typeface="+mj-ea"/>
              <a:cs typeface="+mj-cs"/>
            </a:endParaRPr>
          </a:p>
        </p:txBody>
      </p:sp>
      <p:pic>
        <p:nvPicPr>
          <p:cNvPr id="4101" name="Picture 2" descr="C:\Users\marcin.muszyc\Desktop\ERFnRRO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333375"/>
            <a:ext cx="1368425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Obraz 1" descr="logo - pol - final - 3.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613" y="288925"/>
            <a:ext cx="2016125" cy="75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4733925" y="333375"/>
          <a:ext cx="1566863" cy="608013"/>
        </p:xfrm>
        <a:graphic>
          <a:graphicData uri="http://schemas.openxmlformats.org/presentationml/2006/ole">
            <p:oleObj spid="_x0000_s4098" name="CorelDRAW" r:id="rId5" imgW="4913004" imgH="1904056" progId="CorelDRAW.Graphic.11">
              <p:embed/>
            </p:oleObj>
          </a:graphicData>
        </a:graphic>
      </p:graphicFrame>
      <p:pic>
        <p:nvPicPr>
          <p:cNvPr id="4103" name="Picture 8" descr="C:\Users\marcin.muszyc\Desktop\logo_prow_2007_201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27838" y="330200"/>
            <a:ext cx="1273175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4" name="pole tekstowe 8"/>
          <p:cNvSpPr txBox="1">
            <a:spLocks noChangeArrowheads="1"/>
          </p:cNvSpPr>
          <p:nvPr/>
        </p:nvSpPr>
        <p:spPr bwMode="auto">
          <a:xfrm>
            <a:off x="1908175" y="1484313"/>
            <a:ext cx="62182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>
                <a:latin typeface="Calibri" pitchFamily="34" charset="0"/>
              </a:rPr>
              <a:t>OPIS ORAZ LICZEBNOŚĆ GRUPY DOCELOWEJ (BENEFICJENTÓW):</a:t>
            </a:r>
          </a:p>
        </p:txBody>
      </p:sp>
      <p:sp>
        <p:nvSpPr>
          <p:cNvPr id="4105" name="Prostokąt 9"/>
          <p:cNvSpPr>
            <a:spLocks noChangeArrowheads="1"/>
          </p:cNvSpPr>
          <p:nvPr/>
        </p:nvSpPr>
        <p:spPr bwMode="auto">
          <a:xfrm>
            <a:off x="179388" y="1052513"/>
            <a:ext cx="18288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>
                <a:latin typeface="Calibri" pitchFamily="34" charset="0"/>
              </a:rPr>
              <a:t>podlaskie.ksow.pl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eaLnBrk="1" hangingPunct="1"/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2000" dirty="0" smtClean="0"/>
              <a:t>1</a:t>
            </a:r>
            <a:r>
              <a:rPr lang="pl-PL" sz="2000" dirty="0" smtClean="0"/>
              <a:t>. </a:t>
            </a:r>
            <a:r>
              <a:rPr lang="pl-PL" sz="2000" dirty="0" smtClean="0"/>
              <a:t>Branżowa lista KSOW ze wskazaniem osób priorytetowych </a:t>
            </a:r>
            <a:r>
              <a:rPr lang="pl-PL" sz="2000" i="1" dirty="0" smtClean="0"/>
              <a:t>(dostosowanie kandydata do warunków i terminów wyjazdu)</a:t>
            </a:r>
            <a:br>
              <a:rPr lang="pl-PL" sz="2000" i="1" dirty="0" smtClean="0"/>
            </a:br>
            <a:endParaRPr lang="pl-PL" sz="2000" i="1" dirty="0" smtClean="0"/>
          </a:p>
        </p:txBody>
      </p:sp>
      <p:sp>
        <p:nvSpPr>
          <p:cNvPr id="4" name="Tytuł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>
            <a:normAutofit lnSpcReduction="10000"/>
          </a:bodyPr>
          <a:lstStyle>
            <a:lvl1pPr>
              <a:defRPr sz="2400"/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pl-PL" dirty="0" smtClean="0">
                <a:latin typeface="+mj-lt"/>
                <a:ea typeface="+mj-ea"/>
                <a:cs typeface="+mj-cs"/>
              </a:rPr>
              <a:t/>
            </a:r>
            <a:br>
              <a:rPr lang="pl-PL" dirty="0" smtClean="0">
                <a:latin typeface="+mj-lt"/>
                <a:ea typeface="+mj-ea"/>
                <a:cs typeface="+mj-cs"/>
              </a:rPr>
            </a:br>
            <a:r>
              <a:rPr lang="pl-PL" dirty="0" smtClean="0">
                <a:latin typeface="+mj-lt"/>
                <a:ea typeface="+mj-ea"/>
                <a:cs typeface="+mj-cs"/>
              </a:rPr>
              <a:t/>
            </a:r>
            <a:br>
              <a:rPr lang="pl-PL" dirty="0" smtClean="0">
                <a:latin typeface="+mj-lt"/>
                <a:ea typeface="+mj-ea"/>
                <a:cs typeface="+mj-cs"/>
              </a:rPr>
            </a:br>
            <a:endParaRPr lang="pl-PL" dirty="0" smtClean="0">
              <a:latin typeface="+mj-lt"/>
              <a:ea typeface="+mj-ea"/>
              <a:cs typeface="+mj-cs"/>
            </a:endParaRPr>
          </a:p>
        </p:txBody>
      </p:sp>
      <p:pic>
        <p:nvPicPr>
          <p:cNvPr id="5125" name="Picture 2" descr="C:\Users\marcin.muszyc\Desktop\ERFnRRO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333375"/>
            <a:ext cx="1368425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Obraz 1" descr="logo - pol - final - 3.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613" y="288925"/>
            <a:ext cx="2016125" cy="75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4733925" y="333375"/>
          <a:ext cx="1566863" cy="608013"/>
        </p:xfrm>
        <a:graphic>
          <a:graphicData uri="http://schemas.openxmlformats.org/presentationml/2006/ole">
            <p:oleObj spid="_x0000_s5122" name="CorelDRAW" r:id="rId5" imgW="4913004" imgH="1904056" progId="CorelDRAW.Graphic.11">
              <p:embed/>
            </p:oleObj>
          </a:graphicData>
        </a:graphic>
      </p:graphicFrame>
      <p:pic>
        <p:nvPicPr>
          <p:cNvPr id="5127" name="Picture 8" descr="C:\Users\marcin.muszyc\Desktop\logo_prow_2007_201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27838" y="330200"/>
            <a:ext cx="1273175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8" name="pole tekstowe 8"/>
          <p:cNvSpPr txBox="1">
            <a:spLocks noChangeArrowheads="1"/>
          </p:cNvSpPr>
          <p:nvPr/>
        </p:nvSpPr>
        <p:spPr bwMode="auto">
          <a:xfrm>
            <a:off x="2339975" y="1341438"/>
            <a:ext cx="38814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>
                <a:latin typeface="Calibri" pitchFamily="34" charset="0"/>
              </a:rPr>
              <a:t>PROPONOWANY SPOSÓB REKRUTACJI:</a:t>
            </a:r>
          </a:p>
        </p:txBody>
      </p:sp>
      <p:sp>
        <p:nvSpPr>
          <p:cNvPr id="5129" name="Prostokąt 9"/>
          <p:cNvSpPr>
            <a:spLocks noChangeArrowheads="1"/>
          </p:cNvSpPr>
          <p:nvPr/>
        </p:nvSpPr>
        <p:spPr bwMode="auto">
          <a:xfrm>
            <a:off x="179388" y="1052513"/>
            <a:ext cx="18288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>
                <a:latin typeface="Calibri" pitchFamily="34" charset="0"/>
              </a:rPr>
              <a:t>podlaskie.ksow.pl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eaLnBrk="1" hangingPunct="1"/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2000" dirty="0" smtClean="0"/>
              <a:t>1</a:t>
            </a:r>
            <a:r>
              <a:rPr lang="pl-PL" sz="2000" dirty="0" smtClean="0"/>
              <a:t>. </a:t>
            </a:r>
            <a:r>
              <a:rPr lang="pl-PL" sz="2000" dirty="0" smtClean="0"/>
              <a:t>Transfer Białystok – </a:t>
            </a:r>
            <a:r>
              <a:rPr lang="pl-PL" sz="2000" dirty="0" err="1" smtClean="0"/>
              <a:t>Poitou</a:t>
            </a:r>
            <a:r>
              <a:rPr lang="pl-PL" sz="2000" dirty="0" smtClean="0"/>
              <a:t> </a:t>
            </a:r>
            <a:r>
              <a:rPr lang="pl-PL" sz="2000" dirty="0" err="1" smtClean="0"/>
              <a:t>Charentes</a:t>
            </a:r>
            <a:r>
              <a:rPr lang="pl-PL" sz="2000" dirty="0" smtClean="0"/>
              <a:t> (samolot/bus)</a:t>
            </a:r>
            <a:br>
              <a:rPr lang="pl-PL" sz="2000" dirty="0" smtClean="0"/>
            </a:b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2000" dirty="0" smtClean="0"/>
              <a:t>2. Wizyty studyjne: 4 – 6 branżowych podmiotów </a:t>
            </a:r>
            <a:r>
              <a:rPr lang="en-US" sz="2000" dirty="0" smtClean="0"/>
              <a:t>  </a:t>
            </a:r>
            <a:r>
              <a:rPr lang="pl-PL" sz="2000" dirty="0" smtClean="0"/>
              <a:t>gospodarczych/edukacyjnych/samorządowych </a:t>
            </a:r>
            <a:br>
              <a:rPr lang="pl-PL" sz="2000" dirty="0" smtClean="0"/>
            </a:b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2000" dirty="0" smtClean="0"/>
              <a:t>3. Bilateralne spotkania branżowe  </a:t>
            </a:r>
            <a:br>
              <a:rPr lang="pl-PL" sz="2000" dirty="0" smtClean="0"/>
            </a:b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2000" dirty="0" smtClean="0"/>
              <a:t/>
            </a:r>
            <a:br>
              <a:rPr lang="pl-PL" sz="2000" dirty="0" smtClean="0"/>
            </a:br>
            <a:endParaRPr lang="pl-PL" sz="2000" dirty="0" smtClean="0"/>
          </a:p>
        </p:txBody>
      </p:sp>
      <p:sp>
        <p:nvSpPr>
          <p:cNvPr id="4" name="Tytuł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>
            <a:normAutofit lnSpcReduction="10000"/>
          </a:bodyPr>
          <a:lstStyle>
            <a:lvl1pPr>
              <a:defRPr sz="2400"/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pl-PL" dirty="0" smtClean="0">
                <a:latin typeface="+mj-lt"/>
                <a:ea typeface="+mj-ea"/>
                <a:cs typeface="+mj-cs"/>
              </a:rPr>
              <a:t/>
            </a:r>
            <a:br>
              <a:rPr lang="pl-PL" dirty="0" smtClean="0">
                <a:latin typeface="+mj-lt"/>
                <a:ea typeface="+mj-ea"/>
                <a:cs typeface="+mj-cs"/>
              </a:rPr>
            </a:br>
            <a:r>
              <a:rPr lang="pl-PL" dirty="0" smtClean="0">
                <a:latin typeface="+mj-lt"/>
                <a:ea typeface="+mj-ea"/>
                <a:cs typeface="+mj-cs"/>
              </a:rPr>
              <a:t/>
            </a:r>
            <a:br>
              <a:rPr lang="pl-PL" dirty="0" smtClean="0">
                <a:latin typeface="+mj-lt"/>
                <a:ea typeface="+mj-ea"/>
                <a:cs typeface="+mj-cs"/>
              </a:rPr>
            </a:br>
            <a:endParaRPr lang="pl-PL" dirty="0" smtClean="0">
              <a:latin typeface="+mj-lt"/>
              <a:ea typeface="+mj-ea"/>
              <a:cs typeface="+mj-cs"/>
            </a:endParaRPr>
          </a:p>
        </p:txBody>
      </p:sp>
      <p:pic>
        <p:nvPicPr>
          <p:cNvPr id="6149" name="Picture 2" descr="C:\Users\marcin.muszyc\Desktop\ERFnRRO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333375"/>
            <a:ext cx="1368425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Obraz 1" descr="logo - pol - final - 3.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613" y="288925"/>
            <a:ext cx="2016125" cy="75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4733925" y="333375"/>
          <a:ext cx="1566863" cy="608013"/>
        </p:xfrm>
        <a:graphic>
          <a:graphicData uri="http://schemas.openxmlformats.org/presentationml/2006/ole">
            <p:oleObj spid="_x0000_s6146" name="CorelDRAW" r:id="rId5" imgW="4913004" imgH="1904056" progId="CorelDRAW.Graphic.11">
              <p:embed/>
            </p:oleObj>
          </a:graphicData>
        </a:graphic>
      </p:graphicFrame>
      <p:pic>
        <p:nvPicPr>
          <p:cNvPr id="6151" name="Picture 8" descr="C:\Users\marcin.muszyc\Desktop\logo_prow_2007_201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27838" y="330200"/>
            <a:ext cx="1273175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2" name="pole tekstowe 8"/>
          <p:cNvSpPr txBox="1">
            <a:spLocks noChangeArrowheads="1"/>
          </p:cNvSpPr>
          <p:nvPr/>
        </p:nvSpPr>
        <p:spPr bwMode="auto">
          <a:xfrm>
            <a:off x="2411413" y="1268413"/>
            <a:ext cx="56419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>
                <a:latin typeface="Calibri" pitchFamily="34" charset="0"/>
              </a:rPr>
              <a:t>NAJWAŻNIEJSZE PUNKTY PROGRAMU PRZEDSIĘWZIĘCIA:</a:t>
            </a:r>
          </a:p>
        </p:txBody>
      </p:sp>
      <p:sp>
        <p:nvSpPr>
          <p:cNvPr id="6153" name="Prostokąt 9"/>
          <p:cNvSpPr>
            <a:spLocks noChangeArrowheads="1"/>
          </p:cNvSpPr>
          <p:nvPr/>
        </p:nvSpPr>
        <p:spPr bwMode="auto">
          <a:xfrm>
            <a:off x="179388" y="1052513"/>
            <a:ext cx="18288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>
                <a:latin typeface="Calibri" pitchFamily="34" charset="0"/>
              </a:rPr>
              <a:t>podlaskie.ksow.pl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>
            <a:normAutofit lnSpcReduction="10000"/>
          </a:bodyPr>
          <a:lstStyle>
            <a:lvl1pPr>
              <a:defRPr sz="2400"/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pl-PL" dirty="0" smtClean="0">
                <a:latin typeface="+mj-lt"/>
                <a:ea typeface="+mj-ea"/>
                <a:cs typeface="+mj-cs"/>
              </a:rPr>
              <a:t/>
            </a:r>
            <a:br>
              <a:rPr lang="pl-PL" dirty="0" smtClean="0">
                <a:latin typeface="+mj-lt"/>
                <a:ea typeface="+mj-ea"/>
                <a:cs typeface="+mj-cs"/>
              </a:rPr>
            </a:br>
            <a:r>
              <a:rPr lang="pl-PL" dirty="0" smtClean="0">
                <a:latin typeface="+mj-lt"/>
                <a:ea typeface="+mj-ea"/>
                <a:cs typeface="+mj-cs"/>
              </a:rPr>
              <a:t/>
            </a:r>
            <a:br>
              <a:rPr lang="pl-PL" dirty="0" smtClean="0">
                <a:latin typeface="+mj-lt"/>
                <a:ea typeface="+mj-ea"/>
                <a:cs typeface="+mj-cs"/>
              </a:rPr>
            </a:br>
            <a:endParaRPr lang="pl-PL" dirty="0" smtClean="0">
              <a:latin typeface="+mj-lt"/>
              <a:ea typeface="+mj-ea"/>
              <a:cs typeface="+mj-cs"/>
            </a:endParaRPr>
          </a:p>
        </p:txBody>
      </p:sp>
      <p:pic>
        <p:nvPicPr>
          <p:cNvPr id="7172" name="Picture 2" descr="C:\Users\marcin.muszyc\Desktop\ERFnRRO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333375"/>
            <a:ext cx="1368425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Obraz 1" descr="logo - pol - final - 3.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613" y="288925"/>
            <a:ext cx="2016125" cy="75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4733925" y="333375"/>
          <a:ext cx="1566863" cy="608013"/>
        </p:xfrm>
        <a:graphic>
          <a:graphicData uri="http://schemas.openxmlformats.org/presentationml/2006/ole">
            <p:oleObj spid="_x0000_s7170" name="CorelDRAW" r:id="rId5" imgW="4913004" imgH="1904056" progId="CorelDRAW.Graphic.11">
              <p:embed/>
            </p:oleObj>
          </a:graphicData>
        </a:graphic>
      </p:graphicFrame>
      <p:pic>
        <p:nvPicPr>
          <p:cNvPr id="7174" name="Picture 8" descr="C:\Users\marcin.muszyc\Desktop\logo_prow_2007_201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27838" y="330200"/>
            <a:ext cx="1273175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5" name="pole tekstowe 8"/>
          <p:cNvSpPr txBox="1">
            <a:spLocks noChangeArrowheads="1"/>
          </p:cNvSpPr>
          <p:nvPr/>
        </p:nvSpPr>
        <p:spPr bwMode="auto">
          <a:xfrm>
            <a:off x="2411413" y="1268413"/>
            <a:ext cx="8429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>
                <a:latin typeface="Calibri" pitchFamily="34" charset="0"/>
              </a:rPr>
              <a:t>Budżet</a:t>
            </a:r>
          </a:p>
        </p:txBody>
      </p:sp>
      <p:sp>
        <p:nvSpPr>
          <p:cNvPr id="7176" name="Prostokąt 9"/>
          <p:cNvSpPr>
            <a:spLocks noChangeArrowheads="1"/>
          </p:cNvSpPr>
          <p:nvPr/>
        </p:nvSpPr>
        <p:spPr bwMode="auto">
          <a:xfrm>
            <a:off x="179388" y="1052513"/>
            <a:ext cx="18288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>
                <a:latin typeface="Calibri" pitchFamily="34" charset="0"/>
              </a:rPr>
              <a:t>podlaskie.ksow.pl</a:t>
            </a:r>
          </a:p>
        </p:txBody>
      </p:sp>
      <p:graphicFrame>
        <p:nvGraphicFramePr>
          <p:cNvPr id="11" name="Tabela 10"/>
          <p:cNvGraphicFramePr>
            <a:graphicFrameLocks noGrp="1"/>
          </p:cNvGraphicFramePr>
          <p:nvPr/>
        </p:nvGraphicFramePr>
        <p:xfrm>
          <a:off x="468313" y="1628775"/>
          <a:ext cx="8208913" cy="3295689"/>
        </p:xfrm>
        <a:graphic>
          <a:graphicData uri="http://schemas.openxmlformats.org/drawingml/2006/table">
            <a:tbl>
              <a:tblPr/>
              <a:tblGrid>
                <a:gridCol w="537410"/>
                <a:gridCol w="3335290"/>
                <a:gridCol w="836342"/>
                <a:gridCol w="859854"/>
                <a:gridCol w="916952"/>
                <a:gridCol w="1723065"/>
              </a:tblGrid>
              <a:tr h="871603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1" i="0" u="none" strike="noStrike" dirty="0">
                          <a:latin typeface="Arial"/>
                        </a:rPr>
                        <a:t>Lp.</a:t>
                      </a:r>
                    </a:p>
                  </a:txBody>
                  <a:tcPr marL="7495" marR="7495" marT="74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1" i="0" u="none" strike="noStrike">
                          <a:latin typeface="Arial"/>
                        </a:rPr>
                        <a:t>Koszty w ramach operacji</a:t>
                      </a:r>
                    </a:p>
                  </a:txBody>
                  <a:tcPr marL="7495" marR="7495" marT="74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1" i="0" u="none" strike="noStrike">
                          <a:latin typeface="Arial"/>
                        </a:rPr>
                        <a:t>Jednostka miary</a:t>
                      </a:r>
                    </a:p>
                  </a:txBody>
                  <a:tcPr marL="7495" marR="7495" marT="74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1" i="0" u="none" strike="noStrike">
                          <a:latin typeface="Arial"/>
                        </a:rPr>
                        <a:t>Ilość</a:t>
                      </a:r>
                    </a:p>
                  </a:txBody>
                  <a:tcPr marL="7495" marR="7495" marT="74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1" i="0" u="none" strike="noStrike" dirty="0">
                          <a:latin typeface="Arial"/>
                        </a:rPr>
                        <a:t>Stawka </a:t>
                      </a:r>
                      <a:r>
                        <a:rPr lang="pl-PL" sz="700" b="1" i="0" u="none" strike="noStrike" dirty="0" smtClean="0">
                          <a:latin typeface="Arial"/>
                        </a:rPr>
                        <a:t>jednostkowa brutto </a:t>
                      </a:r>
                      <a:endParaRPr lang="pl-PL" sz="700" b="1" i="0" u="none" strike="noStrike" dirty="0">
                        <a:latin typeface="Arial"/>
                      </a:endParaRPr>
                    </a:p>
                  </a:txBody>
                  <a:tcPr marL="7495" marR="7495" marT="74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1" i="0" u="none" strike="noStrike">
                          <a:latin typeface="Arial"/>
                        </a:rPr>
                        <a:t>Wartość kosztu kwalifikowalnego  </a:t>
                      </a:r>
                      <a:r>
                        <a:rPr lang="pl-PL" sz="700" b="0" i="0" u="none" strike="noStrike">
                          <a:latin typeface="Arial"/>
                        </a:rPr>
                        <a:t> </a:t>
                      </a:r>
                      <a:r>
                        <a:rPr lang="pl-PL" sz="600" b="0" i="0" u="none" strike="noStrike">
                          <a:latin typeface="Arial"/>
                        </a:rPr>
                        <a:t>(zł)</a:t>
                      </a:r>
                      <a:endParaRPr lang="pl-PL" sz="700" b="1" i="0" u="none" strike="noStrike">
                        <a:latin typeface="Arial"/>
                      </a:endParaRPr>
                    </a:p>
                  </a:txBody>
                  <a:tcPr marL="7495" marR="7495" marT="74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7710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6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7495" marR="7495" marT="74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600" b="0" i="0" u="none" strike="noStrike" dirty="0">
                          <a:latin typeface="Arial"/>
                        </a:rPr>
                        <a:t>2</a:t>
                      </a:r>
                    </a:p>
                  </a:txBody>
                  <a:tcPr marL="7495" marR="7495" marT="74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6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7495" marR="7495" marT="74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600" b="0" i="0" u="none" strike="noStrike">
                          <a:latin typeface="Arial"/>
                        </a:rPr>
                        <a:t>4</a:t>
                      </a:r>
                    </a:p>
                  </a:txBody>
                  <a:tcPr marL="7495" marR="7495" marT="74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600" b="0" i="0" u="none" strike="noStrike">
                          <a:latin typeface="Arial"/>
                        </a:rPr>
                        <a:t>5</a:t>
                      </a:r>
                    </a:p>
                  </a:txBody>
                  <a:tcPr marL="7495" marR="7495" marT="74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600" b="0" i="0" u="none" strike="noStrike">
                          <a:latin typeface="Arial"/>
                        </a:rPr>
                        <a:t>6</a:t>
                      </a:r>
                    </a:p>
                  </a:txBody>
                  <a:tcPr marL="7495" marR="7495" marT="74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74865">
                <a:tc>
                  <a:txBody>
                    <a:bodyPr/>
                    <a:lstStyle/>
                    <a:p>
                      <a:pPr algn="l" fontAlgn="b"/>
                      <a:r>
                        <a:rPr lang="pl-PL" sz="700" b="1" i="0" u="none" strike="noStrike" dirty="0">
                          <a:latin typeface="Arial"/>
                        </a:rPr>
                        <a:t>1</a:t>
                      </a:r>
                    </a:p>
                  </a:txBody>
                  <a:tcPr marL="7495" marR="7495" marT="74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 dirty="0" err="1" smtClean="0">
                          <a:latin typeface="Arial"/>
                        </a:rPr>
                        <a:t>Organizacja</a:t>
                      </a:r>
                      <a:r>
                        <a:rPr lang="en-US" sz="700" b="1" i="0" u="none" strike="noStrike" dirty="0" smtClean="0">
                          <a:latin typeface="Arial"/>
                        </a:rPr>
                        <a:t> </a:t>
                      </a:r>
                      <a:r>
                        <a:rPr lang="en-US" sz="700" b="1" i="0" u="none" strike="noStrike" dirty="0" err="1" smtClean="0">
                          <a:latin typeface="Arial"/>
                        </a:rPr>
                        <a:t>wyjazdu</a:t>
                      </a:r>
                      <a:r>
                        <a:rPr lang="en-US" sz="700" b="1" i="0" u="none" strike="noStrike" dirty="0" smtClean="0">
                          <a:latin typeface="Arial"/>
                        </a:rPr>
                        <a:t> </a:t>
                      </a:r>
                      <a:r>
                        <a:rPr lang="en-US" sz="700" b="1" i="0" u="none" strike="noStrike" dirty="0" err="1" smtClean="0">
                          <a:latin typeface="Arial"/>
                        </a:rPr>
                        <a:t>studyjnego</a:t>
                      </a:r>
                      <a:r>
                        <a:rPr lang="en-US" sz="700" b="1" i="0" u="none" strike="noStrike" dirty="0" smtClean="0">
                          <a:latin typeface="Arial"/>
                        </a:rPr>
                        <a:t> dla 7 </a:t>
                      </a:r>
                      <a:r>
                        <a:rPr lang="en-US" sz="700" b="1" i="0" u="none" strike="noStrike" dirty="0" err="1" smtClean="0">
                          <a:latin typeface="Arial"/>
                        </a:rPr>
                        <a:t>os</a:t>
                      </a:r>
                      <a:r>
                        <a:rPr lang="en-US" sz="700" b="1" i="0" u="none" strike="noStrike" dirty="0" smtClean="0">
                          <a:latin typeface="Arial"/>
                        </a:rPr>
                        <a:t>. </a:t>
                      </a:r>
                      <a:endParaRPr lang="pl-PL" sz="700" b="1" i="0" u="none" strike="noStrike" dirty="0">
                        <a:latin typeface="Arial"/>
                      </a:endParaRPr>
                    </a:p>
                  </a:txBody>
                  <a:tcPr marL="7495" marR="7495" marT="749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7495" marR="7495" marT="749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7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495" marR="7495" marT="749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7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495" marR="7495" marT="749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7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495" marR="7495" marT="749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53557">
                <a:tc>
                  <a:txBody>
                    <a:bodyPr/>
                    <a:lstStyle/>
                    <a:p>
                      <a:pPr algn="l" fontAlgn="b"/>
                      <a:r>
                        <a:rPr lang="pl-PL" sz="700" b="0" i="0" u="none" strike="noStrike" dirty="0">
                          <a:latin typeface="Arial"/>
                        </a:rPr>
                        <a:t> </a:t>
                      </a:r>
                      <a:r>
                        <a:rPr lang="pl-PL" sz="700" b="0" i="0" u="none" strike="noStrike" dirty="0" smtClean="0">
                          <a:latin typeface="Arial"/>
                        </a:rPr>
                        <a:t>1.1</a:t>
                      </a:r>
                      <a:endParaRPr lang="pl-PL" sz="700" b="0" i="0" u="none" strike="noStrike" dirty="0">
                        <a:latin typeface="Arial"/>
                      </a:endParaRPr>
                    </a:p>
                  </a:txBody>
                  <a:tcPr marL="7495" marR="7495" marT="749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 smtClean="0">
                          <a:latin typeface="Arial"/>
                        </a:rPr>
                        <a:t>Transfer (</a:t>
                      </a:r>
                      <a:r>
                        <a:rPr lang="en-US" sz="700" b="0" i="0" u="none" strike="noStrike" dirty="0" err="1" smtClean="0">
                          <a:latin typeface="Arial"/>
                        </a:rPr>
                        <a:t>przelot</a:t>
                      </a:r>
                      <a:r>
                        <a:rPr lang="en-US" sz="700" b="0" i="0" u="none" strike="noStrike" dirty="0" smtClean="0">
                          <a:latin typeface="Arial"/>
                        </a:rPr>
                        <a:t>/bus)</a:t>
                      </a:r>
                      <a:endParaRPr lang="pl-PL" sz="700" b="0" i="0" u="none" strike="noStrike" dirty="0">
                        <a:latin typeface="Arial"/>
                      </a:endParaRPr>
                    </a:p>
                  </a:txBody>
                  <a:tcPr marL="7495" marR="7495" marT="749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495" marR="7495" marT="749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495" marR="7495" marT="749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495" marR="7495" marT="749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495" marR="7495" marT="749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3557">
                <a:tc>
                  <a:txBody>
                    <a:bodyPr/>
                    <a:lstStyle/>
                    <a:p>
                      <a:pPr algn="l" fontAlgn="b"/>
                      <a:r>
                        <a:rPr lang="pl-PL" sz="700" b="0" i="0" u="none" strike="noStrike" dirty="0" smtClean="0">
                          <a:latin typeface="Arial"/>
                        </a:rPr>
                        <a:t>1.2</a:t>
                      </a:r>
                      <a:endParaRPr lang="pl-PL" sz="700" b="0" i="0" u="none" strike="noStrike" dirty="0">
                        <a:latin typeface="Arial"/>
                      </a:endParaRPr>
                    </a:p>
                  </a:txBody>
                  <a:tcPr marL="7495" marR="7495" marT="749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700" b="0" i="0" u="none" strike="noStrike" dirty="0">
                          <a:latin typeface="Arial"/>
                        </a:rPr>
                        <a:t> </a:t>
                      </a:r>
                      <a:r>
                        <a:rPr lang="en-US" sz="700" b="0" i="0" u="none" strike="noStrike" dirty="0" err="1" smtClean="0">
                          <a:latin typeface="Arial"/>
                        </a:rPr>
                        <a:t>zakwaterowanie</a:t>
                      </a:r>
                      <a:r>
                        <a:rPr lang="en-US" sz="700" b="0" i="0" u="none" strike="noStrike" dirty="0" smtClean="0">
                          <a:latin typeface="Arial"/>
                        </a:rPr>
                        <a:t>/</a:t>
                      </a:r>
                      <a:r>
                        <a:rPr lang="en-US" sz="700" b="0" i="0" u="none" strike="noStrike" dirty="0" err="1" smtClean="0">
                          <a:latin typeface="Arial"/>
                        </a:rPr>
                        <a:t>wyzywienie</a:t>
                      </a:r>
                      <a:endParaRPr lang="pl-PL" sz="700" b="0" i="0" u="none" strike="noStrike" dirty="0">
                        <a:latin typeface="Arial"/>
                      </a:endParaRPr>
                    </a:p>
                  </a:txBody>
                  <a:tcPr marL="7495" marR="7495" marT="749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7495" marR="7495" marT="749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495" marR="7495" marT="749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495" marR="7495" marT="749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495" marR="7495" marT="749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3557">
                <a:tc>
                  <a:txBody>
                    <a:bodyPr/>
                    <a:lstStyle/>
                    <a:p>
                      <a:pPr algn="l" fontAlgn="b"/>
                      <a:r>
                        <a:rPr lang="pl-PL" sz="700" b="0" i="0" u="none" strike="noStrike" dirty="0">
                          <a:latin typeface="Arial"/>
                        </a:rPr>
                        <a:t> </a:t>
                      </a:r>
                      <a:r>
                        <a:rPr lang="pl-PL" sz="700" b="0" i="0" u="none" strike="noStrike" dirty="0" smtClean="0">
                          <a:latin typeface="Arial"/>
                        </a:rPr>
                        <a:t>1.3</a:t>
                      </a:r>
                      <a:endParaRPr lang="pl-PL" sz="700" b="0" i="0" u="none" strike="noStrike" dirty="0">
                        <a:latin typeface="Arial"/>
                      </a:endParaRPr>
                    </a:p>
                  </a:txBody>
                  <a:tcPr marL="7495" marR="7495" marT="749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 err="1" smtClean="0">
                          <a:latin typeface="Arial"/>
                        </a:rPr>
                        <a:t>Udzial</a:t>
                      </a:r>
                      <a:r>
                        <a:rPr lang="en-US" sz="700" b="0" i="0" u="none" strike="noStrike" dirty="0" smtClean="0">
                          <a:latin typeface="Arial"/>
                        </a:rPr>
                        <a:t> w </a:t>
                      </a:r>
                      <a:r>
                        <a:rPr lang="en-US" sz="700" b="0" i="0" u="none" strike="noStrike" dirty="0" err="1" smtClean="0">
                          <a:latin typeface="Arial"/>
                        </a:rPr>
                        <a:t>spotkaniach</a:t>
                      </a:r>
                      <a:r>
                        <a:rPr lang="en-US" sz="700" b="0" i="0" u="none" strike="noStrike" dirty="0" smtClean="0">
                          <a:latin typeface="Arial"/>
                        </a:rPr>
                        <a:t> </a:t>
                      </a:r>
                      <a:r>
                        <a:rPr lang="en-US" sz="700" b="0" i="0" u="none" strike="noStrike" dirty="0" err="1" smtClean="0">
                          <a:latin typeface="Arial"/>
                        </a:rPr>
                        <a:t>bilateralnych</a:t>
                      </a:r>
                      <a:r>
                        <a:rPr lang="en-US" sz="700" b="0" i="0" u="none" strike="noStrike" dirty="0" smtClean="0">
                          <a:latin typeface="Arial"/>
                        </a:rPr>
                        <a:t> (</a:t>
                      </a:r>
                      <a:r>
                        <a:rPr lang="en-US" sz="700" b="0" i="0" u="none" strike="noStrike" dirty="0" err="1" smtClean="0">
                          <a:latin typeface="Arial"/>
                        </a:rPr>
                        <a:t>najem</a:t>
                      </a:r>
                      <a:r>
                        <a:rPr lang="en-US" sz="700" b="0" i="0" u="none" strike="noStrike" dirty="0" smtClean="0">
                          <a:latin typeface="Arial"/>
                        </a:rPr>
                        <a:t> </a:t>
                      </a:r>
                      <a:r>
                        <a:rPr lang="en-US" sz="700" b="0" i="0" u="none" strike="noStrike" dirty="0" err="1" smtClean="0">
                          <a:latin typeface="Arial"/>
                        </a:rPr>
                        <a:t>sal</a:t>
                      </a:r>
                      <a:r>
                        <a:rPr lang="en-US" sz="700" b="0" i="0" u="none" strike="noStrike" dirty="0" smtClean="0">
                          <a:latin typeface="Arial"/>
                        </a:rPr>
                        <a:t>/catering/</a:t>
                      </a:r>
                      <a:r>
                        <a:rPr lang="en-US" sz="700" b="0" i="0" u="none" strike="noStrike" dirty="0" err="1" smtClean="0">
                          <a:latin typeface="Arial"/>
                        </a:rPr>
                        <a:t>materialy</a:t>
                      </a:r>
                      <a:r>
                        <a:rPr lang="en-US" sz="700" b="0" i="0" u="none" strike="noStrike" baseline="0" dirty="0" smtClean="0">
                          <a:latin typeface="Arial"/>
                        </a:rPr>
                        <a:t> </a:t>
                      </a:r>
                      <a:r>
                        <a:rPr lang="en-US" sz="700" b="0" i="0" u="none" strike="noStrike" baseline="0" dirty="0" err="1" smtClean="0">
                          <a:latin typeface="Arial"/>
                        </a:rPr>
                        <a:t>informacyjne</a:t>
                      </a:r>
                      <a:r>
                        <a:rPr lang="en-US" sz="700" b="0" i="0" u="none" strike="noStrike" baseline="0" dirty="0" smtClean="0">
                          <a:latin typeface="Arial"/>
                        </a:rPr>
                        <a:t>)</a:t>
                      </a:r>
                      <a:endParaRPr lang="pl-PL" sz="700" b="0" i="0" u="none" strike="noStrike" dirty="0">
                        <a:latin typeface="Arial"/>
                      </a:endParaRPr>
                    </a:p>
                  </a:txBody>
                  <a:tcPr marL="7495" marR="7495" marT="749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7495" marR="7495" marT="749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495" marR="7495" marT="749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495" marR="7495" marT="749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495" marR="7495" marT="749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3557">
                <a:tc>
                  <a:txBody>
                    <a:bodyPr/>
                    <a:lstStyle/>
                    <a:p>
                      <a:pPr algn="l" fontAlgn="b"/>
                      <a:r>
                        <a:rPr lang="pl-PL" sz="700" b="0" i="0" u="none" strike="noStrike" dirty="0">
                          <a:latin typeface="Arial"/>
                        </a:rPr>
                        <a:t> </a:t>
                      </a:r>
                      <a:r>
                        <a:rPr lang="pl-PL" sz="700" b="0" i="0" u="none" strike="noStrike" dirty="0" smtClean="0">
                          <a:latin typeface="Arial"/>
                        </a:rPr>
                        <a:t>1.4</a:t>
                      </a:r>
                      <a:endParaRPr lang="pl-PL" sz="700" b="0" i="0" u="none" strike="noStrike" dirty="0">
                        <a:latin typeface="Arial"/>
                      </a:endParaRPr>
                    </a:p>
                  </a:txBody>
                  <a:tcPr marL="7495" marR="7495" marT="749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 err="1" smtClean="0">
                          <a:latin typeface="Arial"/>
                        </a:rPr>
                        <a:t>Tlumaczenia</a:t>
                      </a:r>
                      <a:endParaRPr lang="pl-PL" sz="700" b="0" i="0" u="none" strike="noStrike" dirty="0">
                        <a:latin typeface="Arial"/>
                      </a:endParaRPr>
                    </a:p>
                  </a:txBody>
                  <a:tcPr marL="7495" marR="7495" marT="749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495" marR="7495" marT="749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495" marR="7495" marT="749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495" marR="7495" marT="749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495" marR="7495" marT="749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96183">
                <a:tc>
                  <a:txBody>
                    <a:bodyPr/>
                    <a:lstStyle/>
                    <a:p>
                      <a:pPr algn="l" fontAlgn="b"/>
                      <a:r>
                        <a:rPr lang="pl-PL" sz="700" b="1" i="0" u="none" strike="noStrike" dirty="0">
                          <a:latin typeface="Arial"/>
                        </a:rPr>
                        <a:t> </a:t>
                      </a:r>
                      <a:r>
                        <a:rPr lang="pl-PL" sz="700" b="1" i="0" u="none" strike="noStrike" dirty="0" smtClean="0">
                          <a:latin typeface="Arial"/>
                        </a:rPr>
                        <a:t>1.5</a:t>
                      </a:r>
                      <a:endParaRPr lang="pl-PL" sz="700" b="1" i="0" u="none" strike="noStrike" dirty="0">
                        <a:latin typeface="Arial"/>
                      </a:endParaRPr>
                    </a:p>
                  </a:txBody>
                  <a:tcPr marL="7495" marR="7495" marT="749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 err="1" smtClean="0">
                          <a:latin typeface="Arial"/>
                        </a:rPr>
                        <a:t>Koszt</a:t>
                      </a:r>
                      <a:r>
                        <a:rPr lang="en-US" sz="700" b="0" i="0" u="none" strike="noStrike" dirty="0" smtClean="0">
                          <a:latin typeface="Arial"/>
                        </a:rPr>
                        <a:t> </a:t>
                      </a:r>
                      <a:r>
                        <a:rPr lang="en-US" sz="700" b="0" i="0" u="none" strike="noStrike" dirty="0" err="1" smtClean="0">
                          <a:latin typeface="Arial"/>
                        </a:rPr>
                        <a:t>organizacji</a:t>
                      </a:r>
                      <a:r>
                        <a:rPr lang="en-US" sz="700" b="0" i="0" u="none" strike="noStrike" dirty="0" smtClean="0">
                          <a:latin typeface="Arial"/>
                        </a:rPr>
                        <a:t>  </a:t>
                      </a:r>
                      <a:r>
                        <a:rPr lang="en-US" sz="700" b="0" i="0" u="none" strike="noStrike" dirty="0" err="1" smtClean="0">
                          <a:latin typeface="Arial"/>
                        </a:rPr>
                        <a:t>technicznej</a:t>
                      </a:r>
                      <a:r>
                        <a:rPr lang="en-US" sz="700" b="0" i="0" u="none" strike="noStrike" baseline="0" dirty="0" smtClean="0">
                          <a:latin typeface="Arial"/>
                        </a:rPr>
                        <a:t> </a:t>
                      </a:r>
                      <a:r>
                        <a:rPr lang="pl-PL" sz="700" b="0" i="0" u="none" strike="noStrike" dirty="0">
                          <a:latin typeface="Arial"/>
                        </a:rPr>
                        <a:t> </a:t>
                      </a:r>
                      <a:r>
                        <a:rPr lang="en-US" sz="700" b="0" i="0" u="none" strike="noStrike" dirty="0" err="1" smtClean="0">
                          <a:latin typeface="Arial"/>
                        </a:rPr>
                        <a:t>organizatora</a:t>
                      </a:r>
                      <a:r>
                        <a:rPr lang="en-US" sz="700" b="0" i="0" u="none" strike="noStrike" dirty="0" smtClean="0">
                          <a:latin typeface="Arial"/>
                        </a:rPr>
                        <a:t>/</a:t>
                      </a:r>
                      <a:r>
                        <a:rPr lang="en-US" sz="700" b="0" i="0" u="none" strike="noStrike" dirty="0" err="1" smtClean="0">
                          <a:latin typeface="Arial"/>
                        </a:rPr>
                        <a:t>partnerów</a:t>
                      </a:r>
                      <a:endParaRPr lang="pl-PL" sz="700" b="0" i="0" u="none" strike="noStrike" dirty="0">
                        <a:latin typeface="Arial"/>
                      </a:endParaRPr>
                    </a:p>
                  </a:txBody>
                  <a:tcPr marL="7495" marR="7495" marT="749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495" marR="7495" marT="749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7495" marR="7495" marT="749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495" marR="7495" marT="749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495" marR="7495" marT="749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1100">
                <a:tc gridSpan="5">
                  <a:txBody>
                    <a:bodyPr/>
                    <a:lstStyle/>
                    <a:p>
                      <a:pPr algn="r" fontAlgn="ctr"/>
                      <a:r>
                        <a:rPr lang="pl-PL" sz="700" b="1" i="0" u="none" strike="noStrike" dirty="0">
                          <a:latin typeface="Arial"/>
                        </a:rPr>
                        <a:t>RAZEM</a:t>
                      </a:r>
                    </a:p>
                  </a:txBody>
                  <a:tcPr marL="7495" marR="7495" marT="749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1" i="0" u="none" strike="noStrike" dirty="0">
                          <a:latin typeface="Arial"/>
                        </a:rPr>
                        <a:t> </a:t>
                      </a:r>
                      <a:r>
                        <a:rPr lang="en-US" sz="800" b="1" i="0" u="none" strike="noStrike" dirty="0" smtClean="0">
                          <a:latin typeface="Arial"/>
                        </a:rPr>
                        <a:t>80 000.00 </a:t>
                      </a:r>
                      <a:r>
                        <a:rPr lang="en-US" sz="800" b="1" i="0" u="none" strike="noStrike" dirty="0" err="1" smtClean="0">
                          <a:latin typeface="Arial"/>
                        </a:rPr>
                        <a:t>Pln</a:t>
                      </a:r>
                      <a:endParaRPr lang="pl-PL" sz="800" b="1" i="0" u="none" strike="noStrike" dirty="0">
                        <a:latin typeface="Arial"/>
                      </a:endParaRPr>
                    </a:p>
                  </a:txBody>
                  <a:tcPr marL="7495" marR="7495" marT="749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eaLnBrk="1" hangingPunct="1"/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pl-PL" sz="2000" dirty="0" smtClean="0"/>
              <a:t>1. Organizacje współpracujące  (branża spirytusowa):</a:t>
            </a:r>
            <a:br>
              <a:rPr lang="pl-PL" sz="2000" dirty="0" smtClean="0"/>
            </a:b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2000" dirty="0" smtClean="0"/>
              <a:t>- Izba Przemysłowo-Handlowa w </a:t>
            </a:r>
            <a:r>
              <a:rPr lang="pl-PL" sz="2000" dirty="0" err="1" smtClean="0"/>
              <a:t>Poitou-Charenetes</a:t>
            </a: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2000" dirty="0" smtClean="0"/>
              <a:t>- CRCI </a:t>
            </a:r>
            <a:r>
              <a:rPr lang="pl-PL" sz="2000" dirty="0" err="1" smtClean="0"/>
              <a:t>Poitou-Charentes</a:t>
            </a:r>
            <a:r>
              <a:rPr lang="pl-PL" sz="2000" dirty="0" smtClean="0"/>
              <a:t> (koniak i </a:t>
            </a:r>
            <a:r>
              <a:rPr lang="pl-PL" sz="2000" dirty="0" err="1" smtClean="0"/>
              <a:t>pineau</a:t>
            </a:r>
            <a:r>
              <a:rPr lang="pl-PL" sz="2000" dirty="0" smtClean="0"/>
              <a:t>) </a:t>
            </a:r>
            <a:br>
              <a:rPr lang="pl-PL" sz="2000" dirty="0" smtClean="0"/>
            </a:br>
            <a:r>
              <a:rPr lang="pl-PL" sz="2000" dirty="0" smtClean="0"/>
              <a:t> - CRCI </a:t>
            </a:r>
            <a:r>
              <a:rPr lang="pl-PL" sz="2000" dirty="0" err="1" smtClean="0"/>
              <a:t>Aquitaine</a:t>
            </a:r>
            <a:r>
              <a:rPr lang="pl-PL" sz="2000" dirty="0" smtClean="0"/>
              <a:t> ( wino)</a:t>
            </a:r>
            <a:br>
              <a:rPr lang="pl-PL" sz="2000" dirty="0" smtClean="0"/>
            </a:b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2000" dirty="0" smtClean="0"/>
              <a:t>2</a:t>
            </a:r>
            <a:r>
              <a:rPr lang="pl-PL" sz="2000" dirty="0" smtClean="0"/>
              <a:t>. Organizacje współpracujące  (branża rolno</a:t>
            </a:r>
            <a:r>
              <a:rPr lang="en-US" sz="2000" dirty="0" smtClean="0"/>
              <a:t>-</a:t>
            </a:r>
            <a:r>
              <a:rPr lang="en-US" sz="2000" dirty="0" err="1" smtClean="0"/>
              <a:t>spozywcza</a:t>
            </a:r>
            <a:r>
              <a:rPr lang="pl-PL" sz="2000" dirty="0" smtClean="0"/>
              <a:t>):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- </a:t>
            </a:r>
            <a:r>
              <a:rPr lang="pl-PL" sz="2000" dirty="0" smtClean="0"/>
              <a:t>Izb</a:t>
            </a:r>
            <a:r>
              <a:rPr lang="en-US" sz="2000" dirty="0" smtClean="0"/>
              <a:t>a </a:t>
            </a:r>
            <a:r>
              <a:rPr lang="pl-PL" sz="2000" dirty="0" err="1" smtClean="0"/>
              <a:t>Rolnicz</a:t>
            </a:r>
            <a:r>
              <a:rPr lang="en-US" sz="2000" dirty="0" smtClean="0"/>
              <a:t>a</a:t>
            </a:r>
            <a:r>
              <a:rPr lang="pl-PL" sz="2000" dirty="0" smtClean="0"/>
              <a:t> </a:t>
            </a:r>
            <a:r>
              <a:rPr lang="en-US" sz="2000" dirty="0" smtClean="0"/>
              <a:t>(Vienne)</a:t>
            </a:r>
            <a:br>
              <a:rPr lang="en-US" sz="2000" dirty="0" smtClean="0"/>
            </a:br>
            <a:r>
              <a:rPr lang="en-US" sz="2000" dirty="0" smtClean="0"/>
              <a:t>- </a:t>
            </a:r>
            <a:r>
              <a:rPr lang="en-US" sz="2000" dirty="0" err="1" smtClean="0"/>
              <a:t>Regionalny</a:t>
            </a:r>
            <a:r>
              <a:rPr lang="en-US" sz="2000" dirty="0" smtClean="0"/>
              <a:t> Instytut </a:t>
            </a:r>
            <a:r>
              <a:rPr lang="en-US" sz="2000" dirty="0" err="1" smtClean="0"/>
              <a:t>Jakosci</a:t>
            </a:r>
            <a:r>
              <a:rPr lang="en-US" sz="2000" dirty="0" smtClean="0"/>
              <a:t> </a:t>
            </a:r>
            <a:r>
              <a:rPr lang="en-US" sz="2000" dirty="0" err="1" smtClean="0"/>
              <a:t>zywienia</a:t>
            </a:r>
            <a:r>
              <a:rPr lang="en-US" sz="2000" dirty="0" smtClean="0"/>
              <a:t>  (IRQA)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2000" dirty="0" smtClean="0"/>
              <a:t/>
            </a:r>
            <a:br>
              <a:rPr lang="pl-PL" sz="2000" dirty="0" smtClean="0"/>
            </a:br>
            <a:endParaRPr lang="pl-PL" sz="2000" dirty="0" smtClean="0"/>
          </a:p>
        </p:txBody>
      </p:sp>
      <p:sp>
        <p:nvSpPr>
          <p:cNvPr id="4" name="Tytuł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>
            <a:normAutofit lnSpcReduction="10000"/>
          </a:bodyPr>
          <a:lstStyle>
            <a:lvl1pPr>
              <a:defRPr sz="2400"/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pl-PL" dirty="0" smtClean="0">
                <a:latin typeface="+mj-lt"/>
                <a:ea typeface="+mj-ea"/>
                <a:cs typeface="+mj-cs"/>
              </a:rPr>
              <a:t/>
            </a:r>
            <a:br>
              <a:rPr lang="pl-PL" dirty="0" smtClean="0">
                <a:latin typeface="+mj-lt"/>
                <a:ea typeface="+mj-ea"/>
                <a:cs typeface="+mj-cs"/>
              </a:rPr>
            </a:br>
            <a:r>
              <a:rPr lang="pl-PL" dirty="0" smtClean="0">
                <a:latin typeface="+mj-lt"/>
                <a:ea typeface="+mj-ea"/>
                <a:cs typeface="+mj-cs"/>
              </a:rPr>
              <a:t/>
            </a:r>
            <a:br>
              <a:rPr lang="pl-PL" dirty="0" smtClean="0">
                <a:latin typeface="+mj-lt"/>
                <a:ea typeface="+mj-ea"/>
                <a:cs typeface="+mj-cs"/>
              </a:rPr>
            </a:br>
            <a:endParaRPr lang="pl-PL" dirty="0" smtClean="0">
              <a:latin typeface="+mj-lt"/>
              <a:ea typeface="+mj-ea"/>
              <a:cs typeface="+mj-cs"/>
            </a:endParaRPr>
          </a:p>
        </p:txBody>
      </p:sp>
      <p:pic>
        <p:nvPicPr>
          <p:cNvPr id="8197" name="Picture 2" descr="C:\Users\marcin.muszyc\Desktop\ERFnRRO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333375"/>
            <a:ext cx="1368425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Obraz 1" descr="logo - pol - final - 3.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613" y="288925"/>
            <a:ext cx="2016125" cy="75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4733925" y="333375"/>
          <a:ext cx="1566863" cy="608013"/>
        </p:xfrm>
        <a:graphic>
          <a:graphicData uri="http://schemas.openxmlformats.org/presentationml/2006/ole">
            <p:oleObj spid="_x0000_s8194" name="CorelDRAW" r:id="rId5" imgW="4913004" imgH="1904056" progId="CorelDRAW.Graphic.11">
              <p:embed/>
            </p:oleObj>
          </a:graphicData>
        </a:graphic>
      </p:graphicFrame>
      <p:pic>
        <p:nvPicPr>
          <p:cNvPr id="8199" name="Picture 8" descr="C:\Users\marcin.muszyc\Desktop\logo_prow_2007_201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27838" y="330200"/>
            <a:ext cx="1273175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0" name="pole tekstowe 8"/>
          <p:cNvSpPr txBox="1">
            <a:spLocks noChangeArrowheads="1"/>
          </p:cNvSpPr>
          <p:nvPr/>
        </p:nvSpPr>
        <p:spPr bwMode="auto">
          <a:xfrm>
            <a:off x="3059113" y="1341438"/>
            <a:ext cx="24685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>
                <a:latin typeface="Calibri" pitchFamily="34" charset="0"/>
              </a:rPr>
              <a:t>Inne istotne informacje:</a:t>
            </a:r>
          </a:p>
        </p:txBody>
      </p:sp>
      <p:sp>
        <p:nvSpPr>
          <p:cNvPr id="8201" name="Prostokąt 9"/>
          <p:cNvSpPr>
            <a:spLocks noChangeArrowheads="1"/>
          </p:cNvSpPr>
          <p:nvPr/>
        </p:nvSpPr>
        <p:spPr bwMode="auto">
          <a:xfrm>
            <a:off x="179388" y="1052513"/>
            <a:ext cx="18288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>
                <a:latin typeface="Calibri" pitchFamily="34" charset="0"/>
              </a:rPr>
              <a:t>podlaskie.ksow.pl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</TotalTime>
  <Words>109</Words>
  <Application>Microsoft Office PowerPoint</Application>
  <PresentationFormat>Pokaz na ekranie (4:3)</PresentationFormat>
  <Paragraphs>79</Paragraphs>
  <Slides>8</Slides>
  <Notes>0</Notes>
  <HiddenSlides>0</HiddenSlides>
  <MMClips>0</MMClips>
  <ScaleCrop>false</ScaleCrop>
  <HeadingPairs>
    <vt:vector size="8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8</vt:i4>
      </vt:variant>
    </vt:vector>
  </HeadingPairs>
  <TitlesOfParts>
    <vt:vector size="12" baseType="lpstr">
      <vt:lpstr>Arial</vt:lpstr>
      <vt:lpstr>Calibri</vt:lpstr>
      <vt:lpstr>Motyw pakietu Office</vt:lpstr>
      <vt:lpstr>CorelDRAW 11.0 Graphic</vt:lpstr>
      <vt:lpstr>Prezentacja PRZEDSIĘWZIĘCIA   WYJAZD STUDYJNY  BRANZA ROLNO-SPOZYWCZA/SPIRYTUSOWA</vt:lpstr>
      <vt:lpstr>     1. organizacja współpracy międzyterytorialnej i międzynarodowej w zakresie przedsiębiorczości na obszarach wiejskich oraz wspólnych form działalności gospodarczej 2. współpraca bilateralna pomiędzy sieciami Polska-Francja  3. Podtrzymanie kontaktu z władzami i organizacjami o znaczeniu międzynarodowym, zaangażowanymi w rozwój obszarów wiejskich oraz wykazującymi szczególne zainteresowanie działaniami Krajowej Sieci Obszarów Wiejskich 4. ułatwienie wymiany doświadczeń oraz dobrych praktyk  w ramach sieci tematycznych. </vt:lpstr>
      <vt:lpstr>1. Poznanie metod rozwoju lokalnego (Leader) 2. Wzrost wiedzy na temat unijnej polityki rozwoju obszarów wiejskich  (NRDE) 3. Ułatwienie współpracy nad projektami międzynarodowymi (LGD) </vt:lpstr>
      <vt:lpstr>1. Branża rolno-spożywcza  (cukiernictwo/mleczarstwo/serowarstwo) - grupa 7 os. 2. Branża spirytusowa  (produkcja  koniaku, pineau i wina) – grupa 7 os.</vt:lpstr>
      <vt:lpstr>   1. Branżowa lista KSOW ze wskazaniem osób priorytetowych (dostosowanie kandydata do warunków i terminów wyjazdu) </vt:lpstr>
      <vt:lpstr>      1. Transfer Białystok – Poitou Charentes (samolot/bus)  2. Wizyty studyjne: 4 – 6 branżowych podmiotów   gospodarczych/edukacyjnych/samorządowych   3. Bilateralne spotkania branżowe     </vt:lpstr>
      <vt:lpstr>Slajd 7</vt:lpstr>
      <vt:lpstr>       1. Organizacje współpracujące  (branża spirytusowa):  - Izba Przemysłowo-Handlowa w Poitou-Charenetes - CRCI Poitou-Charentes (koniak i pineau)   - CRCI Aquitaine ( wino)  2. Organizacje współpracujące  (branża rolno-spozywcza):  - Izba Rolnicza (Vienne) - Regionalny Instytut Jakosci zywienia  (IRQA)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wyjazd studyjnego do  ………………………….</dc:title>
  <dc:creator>marcin.muszyc</dc:creator>
  <cp:lastModifiedBy>Magda</cp:lastModifiedBy>
  <cp:revision>54</cp:revision>
  <dcterms:created xsi:type="dcterms:W3CDTF">2012-05-24T07:17:42Z</dcterms:created>
  <dcterms:modified xsi:type="dcterms:W3CDTF">2012-06-04T11:34:39Z</dcterms:modified>
</cp:coreProperties>
</file>