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2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Img"/>
          </p:nvPr>
        </p:nvSpPr>
        <p:spPr bwMode="auto">
          <a:xfrm>
            <a:off x="-11798300" y="-11796713"/>
            <a:ext cx="11790362" cy="124841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5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6875" cy="410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l-PL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6/6/2012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7C8F7C-6834-4300-B8AB-5620FB05605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0FCA3B-B196-41E5-BCB9-F54EE027335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96ECAE-BE5D-4AEC-90A0-2E9E48C43F5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0075" cy="1433512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idx="10"/>
          </p:nvPr>
        </p:nvSpPr>
        <p:spPr>
          <a:xfrm>
            <a:off x="6553200" y="6353175"/>
            <a:ext cx="2124075" cy="366713"/>
          </a:xfrm>
        </p:spPr>
        <p:txBody>
          <a:bodyPr/>
          <a:lstStyle>
            <a:lvl1pPr>
              <a:defRPr/>
            </a:lvl1pPr>
          </a:lstStyle>
          <a:p>
            <a:fld id="{1521835F-02B1-4AFD-8AA8-40649D9F20EB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D0E8D-B52D-403F-964D-ABBF7FBC1C3A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6F1C3-9414-496B-B94D-43556AB6DEB9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F26E32-DDE7-412A-9D6C-4AE88DA8452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AD986C-79F5-4507-804F-6871777D77E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FEE0F1-9EED-4D84-B5A7-30C6F3950D1F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8E9DC3-7352-4694-A624-DE13C3C38D2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23165D-3B2D-4898-978D-B17C3ADAA51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6/6/2012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8292E73-2369-45A8-801F-D8647FCCFA6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6/6/2012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18FA348-D51A-4923-8758-3799028A36D3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13.jpeg"/><Relationship Id="rId5" Type="http://schemas.openxmlformats.org/officeDocument/2006/relationships/image" Target="../media/image4.jpeg"/><Relationship Id="rId10" Type="http://schemas.openxmlformats.org/officeDocument/2006/relationships/image" Target="../media/image12.jpeg"/><Relationship Id="rId4" Type="http://schemas.openxmlformats.org/officeDocument/2006/relationships/image" Target="../media/image3.jpeg"/><Relationship Id="rId9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oleObject" Target="../embeddings/oleObject1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685800" y="1782763"/>
            <a:ext cx="7772400" cy="2163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8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Prezentacja</a:t>
            </a:r>
            <a:br>
              <a:rPr lang="pl-PL" sz="28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8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PRZEDSIĘWZIĘCIA </a:t>
            </a:r>
            <a:r>
              <a:rPr lang="pl-PL" sz="40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40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3200" b="1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„Aktywne kobiety partnerem w rozwoju obszarów wiejskich”</a:t>
            </a:r>
            <a:r>
              <a:rPr lang="pl-PL" sz="4000" b="1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4000" b="1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0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dotyczącego przedsiębiorczości/ dziedzictwa przyrodniczego</a:t>
            </a:r>
            <a:r>
              <a:rPr lang="pl-PL" sz="40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 </a:t>
            </a: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03350" y="4365625"/>
            <a:ext cx="6400800" cy="175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spcBef>
                <a:spcPts val="8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3200" i="1">
                <a:solidFill>
                  <a:srgbClr val="898989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Podlaska Izba Rolnicza</a:t>
            </a:r>
          </a:p>
          <a:p>
            <a:pPr algn="ctr">
              <a:spcBef>
                <a:spcPts val="8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3200" i="1">
                <a:solidFill>
                  <a:srgbClr val="898989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Porosły 36D, 16-070 Choroszcz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16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podlaskie.ksow.pl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3078" r:id="rId6" imgW="4912920" imgH="1904040" progId="">
              <p:embed/>
            </p:oleObj>
          </a:graphicData>
        </a:graphic>
      </p:graphicFrame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87388" y="2130425"/>
            <a:ext cx="7772400" cy="1470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endParaRPr lang="pl-PL" sz="240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12293" name="Object 5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12293" r:id="rId6" imgW="4912920" imgH="1904040" progId="">
              <p:embed/>
            </p:oleObj>
          </a:graphicData>
        </a:graphic>
      </p:graphicFrame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116263" y="1260475"/>
            <a:ext cx="2463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179388" y="1052513"/>
            <a:ext cx="1828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podlaskie.ksow.pl</a:t>
            </a:r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title"/>
          </p:nvPr>
        </p:nvSpPr>
        <p:spPr>
          <a:xfrm>
            <a:off x="1800225" y="1398588"/>
            <a:ext cx="5526088" cy="581025"/>
          </a:xfrm>
          <a:ln/>
        </p:spPr>
        <p:txBody>
          <a:bodyPr>
            <a:norm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3200" b="1"/>
              <a:t>Inne istotne informacje</a:t>
            </a:r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0" y="2339975"/>
            <a:ext cx="7199313" cy="3419475"/>
          </a:xfrm>
          <a:prstGeom prst="rect">
            <a:avLst/>
          </a:prstGeom>
          <a:noFill/>
          <a:ln/>
        </p:spPr>
        <p:txBody>
          <a:bodyPr lIns="0" tIns="0" rIns="0" bIns="0" anchor="ctr">
            <a:normAutofit fontScale="92500"/>
          </a:bodyPr>
          <a:lstStyle/>
          <a:p>
            <a:pPr indent="-338138" algn="just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/>
              <a:t>   Ponadto Podlaska Izba Rolnicza była partnerem merytorycznym wyjazdów studyjnych. Jesienią 2011 roku był to wyjazd studyjny  w zakresie funkcjonowania biogazowni w Polsce oraz na terenie Niemiec.</a:t>
            </a:r>
          </a:p>
          <a:p>
            <a:pPr indent="-338138" algn="just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/>
              <a:t>    W ramach międzynarodowej konferencji „Rola KSOW w rozwoju obszarów wiejskich oraz doświadczenia krajów Unii Europejskiej we wdrażaniu KSOW” gościom z Litwy i Łotwy zorganizowano wyjazd studyjny do gospodarstw rolnych na Podlasiu. Zwiedzano serwerownię w Kościukach, siedzibę LGD „Brama na Bagna” oraz gospodarstwo agroturystyczne w Rzędzianach.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endParaRPr lang="pl-PL" sz="240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13317" r:id="rId6" imgW="4912920" imgH="1904040" progId="">
              <p:embed/>
            </p:oleObj>
          </a:graphicData>
        </a:graphic>
      </p:graphicFrame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179388" y="1052513"/>
            <a:ext cx="1828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podlaskie.ksow.pl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title"/>
          </p:nvPr>
        </p:nvSpPr>
        <p:spPr>
          <a:xfrm>
            <a:off x="720725" y="1263650"/>
            <a:ext cx="7920038" cy="895350"/>
          </a:xfrm>
          <a:ln/>
        </p:spPr>
        <p:txBody>
          <a:bodyPr>
            <a:normAutofit fontScale="90000"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3200"/>
              <a:t>Wyjazdy studyjne Podlaskiej Izby Rolniczej</a:t>
            </a:r>
          </a:p>
        </p:txBody>
      </p:sp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00563" y="2700338"/>
            <a:ext cx="2339975" cy="180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19813" y="4679950"/>
            <a:ext cx="2519362" cy="180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0725" y="2700338"/>
            <a:ext cx="2482850" cy="180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3324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60588" y="4679950"/>
            <a:ext cx="2482850" cy="180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7019925" y="2700338"/>
            <a:ext cx="1800225" cy="1008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Wyjazd studyjny do biogazowni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0" y="5372100"/>
            <a:ext cx="2160588" cy="703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Konferencja Międzynarodowa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0075" cy="5532660"/>
          </a:xfrm>
        </p:spPr>
        <p:txBody>
          <a:bodyPr/>
          <a:lstStyle/>
          <a:p>
            <a:r>
              <a:rPr lang="pl-PL" dirty="0" smtClean="0"/>
              <a:t>Dziękuję za uwagę</a:t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Bogumiła Roszczyk-Parzych</a:t>
            </a:r>
            <a:endParaRPr lang="pl-PL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4664"/>
            <a:ext cx="1368425" cy="665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3131840" y="404664"/>
          <a:ext cx="1566863" cy="608013"/>
        </p:xfrm>
        <a:graphic>
          <a:graphicData uri="http://schemas.openxmlformats.org/presentationml/2006/ole">
            <p:oleObj spid="_x0000_s25602" r:id="rId4" imgW="4912920" imgH="1904040" progId="">
              <p:embed/>
            </p:oleObj>
          </a:graphicData>
        </a:graphic>
      </p:graphicFrame>
      <p:pic>
        <p:nvPicPr>
          <p:cNvPr id="25605" name="Picture 5" descr="C:\Documents and Settings\Właściciel\Ustawienia lokalne\Temporary Internet Files\Content.IE5\ZT67M73I\MP900431725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437112"/>
            <a:ext cx="2420888" cy="2420888"/>
          </a:xfrm>
          <a:prstGeom prst="rect">
            <a:avLst/>
          </a:prstGeom>
          <a:noFill/>
        </p:spPr>
      </p:pic>
      <p:pic>
        <p:nvPicPr>
          <p:cNvPr id="25607" name="Picture 7" descr="C:\Documents and Settings\Właściciel\Ustawienia lokalne\Temporary Internet Files\Content.IE5\SIC040AB\MP900437208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6444208" y="-62617"/>
            <a:ext cx="1631358" cy="2443545"/>
          </a:xfrm>
          <a:prstGeom prst="rect">
            <a:avLst/>
          </a:prstGeom>
          <a:noFill/>
        </p:spPr>
      </p:pic>
      <p:pic>
        <p:nvPicPr>
          <p:cNvPr id="25608" name="Picture 8" descr="C:\Documents and Settings\Właściciel\Ustawienia lokalne\Temporary Internet Files\Content.IE5\MKU6P4WB\MP900431724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2051720" y="4365104"/>
            <a:ext cx="2664296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079500" y="738188"/>
            <a:ext cx="6840538" cy="4481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dirty="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endParaRPr lang="pl-PL" dirty="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dirty="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dirty="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dirty="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dirty="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dirty="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Celem przedsięwzięcia jest  </a:t>
            </a:r>
            <a:r>
              <a:rPr lang="pl-PL" b="1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promowanie  rozwoju przedsiębiorczości </a:t>
            </a:r>
            <a:r>
              <a:rPr lang="pl-PL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na obszarach wiejskich, w tym udział kobiet wiejskich w przekształceniach obszarów wiejskich.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dirty="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b="1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Nawiązanie współpracy i wymiana doświadczeń  </a:t>
            </a:r>
            <a:r>
              <a:rPr lang="pl-PL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między Polkami z różnych regionów kraju oraz z kobietami z Litwy, Łotwy, Estonii.</a:t>
            </a:r>
            <a:br>
              <a:rPr lang="pl-PL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endParaRPr lang="pl-PL" dirty="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Poinformowanie  środowiska wiejskiego  o zasadach </a:t>
            </a:r>
            <a:r>
              <a:rPr lang="pl-PL" b="1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funkcjonowania</a:t>
            </a:r>
            <a:r>
              <a:rPr lang="pl-PL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, priorytetach oraz zakresie działania </a:t>
            </a:r>
            <a:r>
              <a:rPr lang="pl-PL" b="1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Krajowej Sieci Obszarów Wiejskich</a:t>
            </a:r>
            <a:r>
              <a:rPr lang="pl-PL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.</a:t>
            </a:r>
            <a:br>
              <a:rPr lang="pl-PL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endParaRPr lang="pl-PL" dirty="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endParaRPr lang="pl-PL" sz="240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4101" r:id="rId6" imgW="4912920" imgH="1904040" progId="">
              <p:embed/>
            </p:oleObj>
          </a:graphicData>
        </a:graphic>
      </p:graphicFrame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3103563" y="1341438"/>
            <a:ext cx="3602037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CEL ORGANIZACJI PRZEDSIĘWZIĘCIA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179388" y="1052513"/>
            <a:ext cx="1828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podlaskie.ksow.pl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685800" y="2087563"/>
            <a:ext cx="7772400" cy="1554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2400">
              <a:solidFill>
                <a:srgbClr val="000000"/>
              </a:solidFill>
              <a:latin typeface="Calibri" pitchFamily="32" charset="0"/>
              <a:cs typeface="Times New Roman" pitchFamily="16" charset="0"/>
            </a:endParaRP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>
                <a:solidFill>
                  <a:srgbClr val="000000"/>
                </a:solidFill>
                <a:latin typeface="Calibri" pitchFamily="32" charset="0"/>
                <a:cs typeface="Times New Roman" pitchFamily="16" charset="0"/>
              </a:rPr>
              <a:t>Rezultatem realizacji operacji będzie podniesienie zaangażowania kobiet mieszkających na obszarach wiejskich, do aktywnego działania, które przyczyni się do rozwoju tych obszarów. 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endParaRPr lang="pl-PL" sz="240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5125" r:id="rId6" imgW="4912920" imgH="1904040" progId="">
              <p:embed/>
            </p:oleObj>
          </a:graphicData>
        </a:graphic>
      </p:graphicFrame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065463" y="1341438"/>
            <a:ext cx="2598737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OCZEKIWANE REZULTATY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179388" y="1052513"/>
            <a:ext cx="1828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podlaskie.ksow.pl</a:t>
            </a:r>
          </a:p>
        </p:txBody>
      </p:sp>
      <p:pic>
        <p:nvPicPr>
          <p:cNvPr id="5131" name="Picture 11" descr="C:\Documents and Settings\Właściciel\Ustawienia lokalne\Temporary Internet Files\Content.IE5\SCTQF1PL\MC900349117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55976" y="3717031"/>
            <a:ext cx="3816423" cy="213875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900113" y="1439863"/>
            <a:ext cx="7772400" cy="325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2000" dirty="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2000" dirty="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2000" dirty="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2000" dirty="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 b="1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Przedsięwzięcie polegać będzie na zorganizowaniu konferencji </a:t>
            </a:r>
            <a:r>
              <a:rPr lang="pl-PL" sz="2000" b="1" dirty="0" smtClean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i warsztatów  </a:t>
            </a:r>
            <a:r>
              <a:rPr lang="pl-PL" sz="2000" b="1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oraz wyjazdu do  małych rodzinnych firm funkcjonujących na obszarach wiejskich, prowadzonych  przez kobiety.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Do realizacji projektu zaproszone zostaną  Stowarzyszenia, Koła Gospodyń Wiejskich, kobiety biznesu .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Wśród uczestników konferencji znajdą się podmioty funkcjonujące w ramach sieci KSOW jak również osoby zainteresowane jej funkcjonowaniem oraz przedstawiciele  organizacji społecznych, które  zgłosiły akces uczestniczenia w projekcie.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Zaproszenia otrzymają  Stowarzyszenia  Sołtysów, aktywne KGW, Lokalne Grupy Działania.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Wśród wykładowców i prelegentów znajdą się przedstawiciele Urzędu Marszałkowskiego, Wyższej Szkoły Agrobiznesu w Łomży i LGD.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 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endParaRPr lang="pl-PL" sz="240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6149" r:id="rId6" imgW="4912920" imgH="1904040" progId="">
              <p:embed/>
            </p:oleObj>
          </a:graphicData>
        </a:graphic>
      </p:graphicFrame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4843463" y="1484313"/>
            <a:ext cx="33496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179388" y="1052513"/>
            <a:ext cx="1828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podlaskie.ksow.pl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endParaRPr lang="pl-PL" sz="240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7173" r:id="rId6" imgW="4912920" imgH="1904040" progId="">
              <p:embed/>
            </p:oleObj>
          </a:graphicData>
        </a:graphic>
      </p:graphicFrame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525463" y="1543050"/>
            <a:ext cx="8128000" cy="2836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PROPONOWANY SPOSÓB REKRUTACJ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Informacje o konferencji i wyjeździe studyjnym zostaną przekazane do organizacji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zrzeszających kobiety oraz działających na terenie województwa podlaskiego.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Kobiety z innych województw i z zagranicy zostaną wytypowane i zaproszone przez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Podlaską Izbę Rolniczą.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179388" y="1052513"/>
            <a:ext cx="1828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podlaskie.ksow.pl</a:t>
            </a:r>
          </a:p>
        </p:txBody>
      </p:sp>
      <p:pic>
        <p:nvPicPr>
          <p:cNvPr id="7179" name="Picture 11" descr="C:\Documents and Settings\Właściciel\Ustawienia lokalne\Temporary Internet Files\Content.IE5\MKU6P4WB\MP900430504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99992" y="4365104"/>
            <a:ext cx="3501008" cy="249289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720725" y="2879725"/>
            <a:ext cx="7772400" cy="1470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2800" dirty="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2800" dirty="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8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1. Konferencja dla 50 osób: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8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- </a:t>
            </a:r>
            <a:r>
              <a:rPr lang="pl-PL" sz="20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przedstawienie założeń KSOW,</a:t>
            </a:r>
          </a:p>
          <a:p>
            <a:pPr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 dirty="0" smtClean="0">
                <a:solidFill>
                  <a:schemeClr val="tx1"/>
                </a:solidFill>
              </a:rPr>
              <a:t>Warsztaty </a:t>
            </a:r>
            <a:r>
              <a:rPr lang="pl-PL" sz="2000" dirty="0">
                <a:solidFill>
                  <a:schemeClr val="tx1"/>
                </a:solidFill>
              </a:rPr>
              <a:t>- przykłady dobrych praktyk - alternatywny dochód na </a:t>
            </a:r>
            <a:r>
              <a:rPr lang="pl-PL" sz="2000" dirty="0" smtClean="0">
                <a:solidFill>
                  <a:schemeClr val="tx1"/>
                </a:solidFill>
              </a:rPr>
              <a:t>               wsi:</a:t>
            </a:r>
            <a:r>
              <a:rPr lang="pl-PL" sz="2000" dirty="0"/>
              <a:t> </a:t>
            </a:r>
            <a:endParaRPr lang="pl-PL" sz="2000" dirty="0" smtClean="0">
              <a:solidFill>
                <a:schemeClr val="tx1"/>
              </a:solidFill>
            </a:endParaRPr>
          </a:p>
          <a:p>
            <a:pPr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 dirty="0">
                <a:solidFill>
                  <a:schemeClr val="tx1"/>
                </a:solidFill>
              </a:rPr>
              <a:t>Warsztaty motywacyjne z psychologiem „Uwierz w siebie</a:t>
            </a:r>
            <a:r>
              <a:rPr lang="pl-PL" sz="2000" dirty="0" smtClean="0">
                <a:solidFill>
                  <a:schemeClr val="tx1"/>
                </a:solidFill>
              </a:rPr>
              <a:t>”</a:t>
            </a:r>
          </a:p>
          <a:p>
            <a:pPr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 dirty="0" smtClean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Dyskusja.</a:t>
            </a:r>
            <a:endParaRPr lang="pl-PL" sz="2400" dirty="0" smtClean="0">
              <a:solidFill>
                <a:schemeClr val="tx1"/>
              </a:solidFill>
            </a:endParaRPr>
          </a:p>
          <a:p>
            <a:pPr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2400" dirty="0">
              <a:solidFill>
                <a:schemeClr val="tx1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8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8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8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2. Wyjazd studyjny do firm prowadzonych przez kobiety na terenach wiejskich: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8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- prezentacja i zwiedzanie firm,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8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- dyskusja o zaobserwowanych dobrych praktykach,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endParaRPr lang="pl-PL" sz="240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8197" r:id="rId6" imgW="4912920" imgH="1904040" progId="">
              <p:embed/>
            </p:oleObj>
          </a:graphicData>
        </a:graphic>
      </p:graphicFrame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433638" y="1268413"/>
            <a:ext cx="559911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NAJWAŻNIEJSZE PUNKTY PROGRAMU PRZEDSIĘWZIĘCIA: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179388" y="1052513"/>
            <a:ext cx="1828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podlaskie.ksow.pl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endParaRPr lang="pl-PL" sz="240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9220" r:id="rId6" imgW="4912920" imgH="1904040" progId="">
              <p:embed/>
            </p:oleObj>
          </a:graphicData>
        </a:graphic>
      </p:graphicFrame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411413" y="1268413"/>
            <a:ext cx="8413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Budżet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179388" y="1052513"/>
            <a:ext cx="1828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podlaskie.ksow.pl</a:t>
            </a:r>
          </a:p>
        </p:txBody>
      </p:sp>
      <p:graphicFrame>
        <p:nvGraphicFramePr>
          <p:cNvPr id="9224" name="Group 8"/>
          <p:cNvGraphicFramePr>
            <a:graphicFrameLocks noGrp="1"/>
          </p:cNvGraphicFramePr>
          <p:nvPr/>
        </p:nvGraphicFramePr>
        <p:xfrm>
          <a:off x="457200" y="1600200"/>
          <a:ext cx="8431213" cy="4429128"/>
        </p:xfrm>
        <a:graphic>
          <a:graphicData uri="http://schemas.openxmlformats.org/drawingml/2006/table">
            <a:tbl>
              <a:tblPr/>
              <a:tblGrid>
                <a:gridCol w="539750"/>
                <a:gridCol w="3444875"/>
                <a:gridCol w="909638"/>
                <a:gridCol w="933450"/>
                <a:gridCol w="995362"/>
                <a:gridCol w="1608138"/>
              </a:tblGrid>
              <a:tr h="125571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Lp.</a:t>
                      </a:r>
                    </a:p>
                  </a:txBody>
                  <a:tcPr marL="7920" marR="7920" marT="7920" marB="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Koszty w ramach działań*</a:t>
                      </a:r>
                    </a:p>
                  </a:txBody>
                  <a:tcPr marL="7920" marR="7920" marT="7920" marB="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Jednostka miary</a:t>
                      </a:r>
                    </a:p>
                  </a:txBody>
                  <a:tcPr marL="7920" marR="7920" marT="7920" marB="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Ilość</a:t>
                      </a:r>
                    </a:p>
                  </a:txBody>
                  <a:tcPr marL="7920" marR="7920" marT="7920" marB="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Stawka jednostkowa brutto</a:t>
                      </a:r>
                    </a:p>
                  </a:txBody>
                  <a:tcPr marL="7920" marR="7920" marT="7920" marB="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Wartość kosztu kwalifikowalnego   (zł)</a:t>
                      </a:r>
                    </a:p>
                  </a:txBody>
                  <a:tcPr marL="7920" marR="7920" marT="7920" marB="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873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</a:t>
                      </a:r>
                    </a:p>
                  </a:txBody>
                  <a:tcPr marL="7920" marR="7920" marT="7920" marB="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2</a:t>
                      </a:r>
                    </a:p>
                  </a:txBody>
                  <a:tcPr marL="7920" marR="7920" marT="7920" marB="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3</a:t>
                      </a:r>
                    </a:p>
                  </a:txBody>
                  <a:tcPr marL="7920" marR="7920" marT="7920" marB="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4</a:t>
                      </a:r>
                    </a:p>
                  </a:txBody>
                  <a:tcPr marL="7920" marR="7920" marT="7920" marB="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5</a:t>
                      </a:r>
                    </a:p>
                  </a:txBody>
                  <a:tcPr marL="7920" marR="7920" marT="7920" marB="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6</a:t>
                      </a:r>
                    </a:p>
                  </a:txBody>
                  <a:tcPr marL="7920" marR="7920" marT="7920" marB="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Seminarium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 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 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 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 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1.1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Koszty organizacyjne (m.in.telefony, papier, wydruk zaproszeń, dystrybucja zaproszeń)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komplet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800,00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800,00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1.2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Materiały dla uczestników (m.in..teczka, notatnik, długopis, materiały dydaktyczne)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osoba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50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15,00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750,00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1.3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Wynajem Sali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dzień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1 000,00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1 000,00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1.4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Wyżywienie (przerwa kawowa, obiad, kolacja, śniadanie)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osoba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100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120,00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12 000,00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1.6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Nocleg (przy uwzględnieniu pokoi 1-2 osobowych )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osoba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100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120,00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12 000,00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1.7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Koszt zatrudnienia prelegentów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osoba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4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200,00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800,00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1.8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Wyjazd studyjny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 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 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 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0,00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1.8.1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Koszt transportu 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km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1000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3,50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3 500,00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1.8.3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Obiad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osoba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50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40,00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2 000,00</a:t>
                      </a:r>
                    </a:p>
                  </a:txBody>
                  <a:tcPr marL="7920" marR="7920" marT="7920" marB="0" anchor="b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76250">
                <a:tc gridSpan="5"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RAZEM</a:t>
                      </a:r>
                    </a:p>
                  </a:txBody>
                  <a:tcPr marL="7920" marR="7920" marT="7920" marB="0" anchor="ctr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0"/>
                          <a:cs typeface="Microsoft YaHei" charset="0"/>
                        </a:rPr>
                        <a:t>32 850,00</a:t>
                      </a:r>
                    </a:p>
                  </a:txBody>
                  <a:tcPr marL="7920" marR="7920" marT="7920" marB="0" anchor="b" horzOverflow="overflow">
                    <a:lnL>
                      <a:noFill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20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20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20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20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20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20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Podlaska Izba Rolnicza ma szereg pozytywnych doświadczeń z realizacji konferencji.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20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W ramach działań KSOW zrealizowane zostały następujące konferencje: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20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„Wpływ funkcjonowania funduszu sołeckiego na rozwój obszarów wiejskich”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200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„Aktywne kobiety partnerem przy podejmowaniu działań wpływających na rozwój lokalny”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200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 „Rola KSOW w rozwoju obszarów wiejskich oraz doświadczenia krajów Unii Europejskiej we wdrażaniu KSOW”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endParaRPr lang="pl-PL" sz="240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10245" r:id="rId6" imgW="4912920" imgH="1904040" progId="">
              <p:embed/>
            </p:oleObj>
          </a:graphicData>
        </a:graphic>
      </p:graphicFrame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179388" y="1052513"/>
            <a:ext cx="1828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podlaskie.ksow.pl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2160588" y="1100138"/>
            <a:ext cx="5526087" cy="539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Inne istotne informacje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900113" y="1590675"/>
            <a:ext cx="7772400" cy="1470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20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20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Konferencja w  Augustowie okazała się dużym sukcesem. Uczestniczkami wydarzenia były panie z Polski i Litwy. Aktywne kobiety z terenów wiejskich przedstawiły swoją działalność społeczną i gospodarczą, pochwaliły się osiągnięciami oraz opowiedziały o problemach.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20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Jako Podlaska Izba Rolnicza mamy wśród  swoich Delegatów aktywne Panie, z wieloma innymi  współpracujemy  na co dzień. Jesteśmy pewni frekwencji i ciekawych referatów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600" b="1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/>
            </a:r>
            <a:br>
              <a:rPr lang="pl-PL" sz="240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</a:br>
            <a:endParaRPr lang="pl-PL" sz="2400">
              <a:solidFill>
                <a:srgbClr val="000000"/>
              </a:solidFill>
              <a:latin typeface="Calibri" pitchFamily="32" charset="0"/>
              <a:ea typeface="Microsoft YaHei" charset="0"/>
              <a:cs typeface="Microsoft YaHei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368425" cy="665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613" y="288925"/>
            <a:ext cx="2016125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aphicFrame>
        <p:nvGraphicFramePr>
          <p:cNvPr id="11269" name="Object 5"/>
          <p:cNvGraphicFramePr>
            <a:graphicFrameLocks noChangeAspect="1"/>
          </p:cNvGraphicFramePr>
          <p:nvPr/>
        </p:nvGraphicFramePr>
        <p:xfrm>
          <a:off x="4733925" y="333375"/>
          <a:ext cx="1566863" cy="608013"/>
        </p:xfrm>
        <a:graphic>
          <a:graphicData uri="http://schemas.openxmlformats.org/presentationml/2006/ole">
            <p:oleObj spid="_x0000_s11269" r:id="rId6" imgW="4912920" imgH="1904040" progId="">
              <p:embed/>
            </p:oleObj>
          </a:graphicData>
        </a:graphic>
      </p:graphicFrame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27838" y="330200"/>
            <a:ext cx="1273175" cy="67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179388" y="1052513"/>
            <a:ext cx="1828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podlaskie.ksow.pl</a:t>
            </a:r>
          </a:p>
        </p:txBody>
      </p:sp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54200" y="4679950"/>
            <a:ext cx="2105025" cy="158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00675" y="4719638"/>
            <a:ext cx="2105025" cy="158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2033588" y="1058863"/>
            <a:ext cx="5526087" cy="539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000" b="1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Inne istotne informacje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348</TotalTime>
  <Words>584</Words>
  <Application>Microsoft Office PowerPoint</Application>
  <PresentationFormat>Pokaz na ekranie (4:3)</PresentationFormat>
  <Paragraphs>227</Paragraphs>
  <Slides>12</Slides>
  <Notes>11</Notes>
  <HiddenSlides>0</HiddenSlides>
  <MMClips>0</MMClips>
  <ScaleCrop>false</ScaleCrop>
  <HeadingPairs>
    <vt:vector size="8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0</vt:i4>
      </vt:variant>
      <vt:variant>
        <vt:lpstr>Tytuły slajdów</vt:lpstr>
      </vt:variant>
      <vt:variant>
        <vt:i4>12</vt:i4>
      </vt:variant>
    </vt:vector>
  </HeadingPairs>
  <TitlesOfParts>
    <vt:vector size="17" baseType="lpstr">
      <vt:lpstr>Times New Roman</vt:lpstr>
      <vt:lpstr>Calibri</vt:lpstr>
      <vt:lpstr>Microsoft YaHei</vt:lpstr>
      <vt:lpstr>Arial</vt:lpstr>
      <vt:lpstr>Hol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Inne istotne informacje</vt:lpstr>
      <vt:lpstr>Wyjazdy studyjne Podlaskiej Izby Rolniczej</vt:lpstr>
      <vt:lpstr>Dziękuję za uwagę  Bogumiła Roszczyk-Parzych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wyjazd studyjnego do  ………………………….</dc:title>
  <dc:creator>marcin.muszyc</dc:creator>
  <cp:lastModifiedBy>ICom</cp:lastModifiedBy>
  <cp:revision>44</cp:revision>
  <cp:lastPrinted>2012-06-06T06:58:54Z</cp:lastPrinted>
  <dcterms:created xsi:type="dcterms:W3CDTF">2012-05-24T07:17:42Z</dcterms:created>
  <dcterms:modified xsi:type="dcterms:W3CDTF">2012-06-06T09:17:42Z</dcterms:modified>
</cp:coreProperties>
</file>